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8" r:id="rId3"/>
    <p:sldId id="257" r:id="rId4"/>
    <p:sldId id="262" r:id="rId5"/>
    <p:sldId id="259" r:id="rId6"/>
    <p:sldId id="260" r:id="rId7"/>
    <p:sldId id="261" r:id="rId8"/>
    <p:sldId id="263" r:id="rId9"/>
    <p:sldId id="649" r:id="rId10"/>
    <p:sldId id="650" r:id="rId11"/>
    <p:sldId id="651" r:id="rId12"/>
    <p:sldId id="264" r:id="rId13"/>
    <p:sldId id="652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6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07"/>
    <p:restoredTop sz="91529"/>
  </p:normalViewPr>
  <p:slideViewPr>
    <p:cSldViewPr snapToGrid="0" snapToObjects="1">
      <p:cViewPr varScale="1">
        <p:scale>
          <a:sx n="105" d="100"/>
          <a:sy n="105" d="100"/>
        </p:scale>
        <p:origin x="3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204694-E0ED-3643-A2CD-66239DE25264}" type="datetimeFigureOut">
              <a:rPr lang="en-US" smtClean="0"/>
              <a:t>4/6/20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B6A53-E23C-0C41-997C-AAA7949F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295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4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60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data is everywhere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6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87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vs Image</a:t>
            </a:r>
          </a:p>
          <a:p>
            <a:r>
              <a:rPr lang="en-US" dirty="0"/>
              <a:t>Node vs Vertex</a:t>
            </a:r>
          </a:p>
          <a:p>
            <a:r>
              <a:rPr lang="en-US" dirty="0"/>
              <a:t>Edge vs Link</a:t>
            </a:r>
          </a:p>
          <a:p>
            <a:r>
              <a:rPr lang="en-US" dirty="0"/>
              <a:t>Undirected vs Directed</a:t>
            </a:r>
          </a:p>
          <a:p>
            <a:r>
              <a:rPr lang="en-US" dirty="0"/>
              <a:t>Homogeneous Graph vs Heterogeneous Graph</a:t>
            </a:r>
          </a:p>
          <a:p>
            <a:r>
              <a:rPr lang="en-US" dirty="0"/>
              <a:t>Structure information vs Feature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67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vs Image</a:t>
            </a:r>
          </a:p>
          <a:p>
            <a:r>
              <a:rPr lang="en-US" dirty="0"/>
              <a:t>Node vs Vertex</a:t>
            </a:r>
          </a:p>
          <a:p>
            <a:r>
              <a:rPr lang="en-US" dirty="0"/>
              <a:t>Edge vs Link</a:t>
            </a:r>
          </a:p>
          <a:p>
            <a:r>
              <a:rPr lang="en-US" dirty="0"/>
              <a:t>Undirected vs Directed</a:t>
            </a:r>
          </a:p>
          <a:p>
            <a:r>
              <a:rPr lang="en-US" dirty="0"/>
              <a:t>Homogeneous Graph vs Heterogeneous Graph</a:t>
            </a:r>
          </a:p>
          <a:p>
            <a:r>
              <a:rPr lang="en-US" dirty="0"/>
              <a:t>Structure information vs Feature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36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vs Image</a:t>
            </a:r>
          </a:p>
          <a:p>
            <a:r>
              <a:rPr lang="en-US" dirty="0"/>
              <a:t>Node vs Vertex</a:t>
            </a:r>
          </a:p>
          <a:p>
            <a:r>
              <a:rPr lang="en-US" dirty="0"/>
              <a:t>Edge vs Link</a:t>
            </a:r>
          </a:p>
          <a:p>
            <a:r>
              <a:rPr lang="en-US" dirty="0"/>
              <a:t>Undirected vs Directed</a:t>
            </a:r>
          </a:p>
          <a:p>
            <a:r>
              <a:rPr lang="en-US" dirty="0"/>
              <a:t>Homogeneous Graph vs Heterogeneous Graph</a:t>
            </a:r>
          </a:p>
          <a:p>
            <a:r>
              <a:rPr lang="en-US" dirty="0"/>
              <a:t>Structure information vs Feature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49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vs Image</a:t>
            </a:r>
          </a:p>
          <a:p>
            <a:r>
              <a:rPr lang="en-US" dirty="0"/>
              <a:t>Node vs Vertex</a:t>
            </a:r>
          </a:p>
          <a:p>
            <a:r>
              <a:rPr lang="en-US" dirty="0"/>
              <a:t>Edge vs Link</a:t>
            </a:r>
          </a:p>
          <a:p>
            <a:r>
              <a:rPr lang="en-US" dirty="0"/>
              <a:t>Undirected vs Directed</a:t>
            </a:r>
          </a:p>
          <a:p>
            <a:r>
              <a:rPr lang="en-US" dirty="0"/>
              <a:t>Homogeneous Graph vs Heterogeneous Graph</a:t>
            </a:r>
          </a:p>
          <a:p>
            <a:r>
              <a:rPr lang="en-US" dirty="0"/>
              <a:t>Structure information vs Feature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32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605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3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93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50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862860D-8AAA-49BD-92F7-A6D0A3D9F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04" y="6069726"/>
            <a:ext cx="662616" cy="40007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076E7F4-8793-4717-9397-F7246EABC0E2}"/>
              </a:ext>
            </a:extLst>
          </p:cNvPr>
          <p:cNvSpPr txBox="1"/>
          <p:nvPr/>
        </p:nvSpPr>
        <p:spPr>
          <a:xfrm>
            <a:off x="721404" y="34684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3200" spc="300" dirty="0">
              <a:solidFill>
                <a:schemeClr val="bg1"/>
              </a:solidFill>
              <a:latin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6A4F5B49-A962-4CCB-AB14-9B1C31EA8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404" y="1977291"/>
            <a:ext cx="8570913" cy="2035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br>
              <a:rPr lang="en-US" altLang="zh-CN" dirty="0"/>
            </a:br>
            <a:r>
              <a:rPr lang="en-US" altLang="zh-CN" dirty="0"/>
              <a:t>Secondary Line Here</a:t>
            </a:r>
            <a:endParaRPr lang="zh-CN" altLang="en-US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0A9453C4-5814-4DDF-8680-7119FC0396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404" y="4292355"/>
            <a:ext cx="2806246" cy="4000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Presenter Name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3F62BEF5-F7F1-48A9-B7A1-C4BE66C1D8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725" y="4778252"/>
            <a:ext cx="5375275" cy="45878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Company Name/ Extra Info Amazon Web </a:t>
            </a:r>
            <a:r>
              <a:rPr lang="en-US" altLang="zh-CN" sz="2000" dirty="0"/>
              <a:t>Service</a:t>
            </a:r>
          </a:p>
          <a:p>
            <a:pPr lvl="0"/>
            <a:endParaRPr lang="zh-CN" altLang="en-US" dirty="0"/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3DAE0236-C4CF-4149-87C0-4914E0B510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725" y="876543"/>
            <a:ext cx="2808288" cy="334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spc="30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altLang="zh-CN" dirty="0"/>
              <a:t>CITY NAME</a:t>
            </a:r>
            <a:endParaRPr lang="zh-CN" altLang="en-US" dirty="0"/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391E6470-EC38-4DCF-868B-A3CD1A50C2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10018246" y="1189254"/>
            <a:ext cx="2294760" cy="6099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altLang="zh-CN" dirty="0"/>
              <a:t>03.25.19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044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6" y="-31972"/>
            <a:ext cx="12200424" cy="576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19B9D0-F983-4F34-8B64-4E224FD905C2}"/>
              </a:ext>
            </a:extLst>
          </p:cNvPr>
          <p:cNvSpPr txBox="1"/>
          <p:nvPr/>
        </p:nvSpPr>
        <p:spPr>
          <a:xfrm>
            <a:off x="10360047" y="1881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 spc="300" dirty="0">
              <a:solidFill>
                <a:schemeClr val="bg1"/>
              </a:solidFill>
              <a:latin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3503E9-8844-4DE0-A002-55E46CA78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tx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25B46D0E-BFE0-4D82-AF26-DB6E1B136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790146"/>
            <a:ext cx="8570913" cy="999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0">
                <a:solidFill>
                  <a:schemeClr val="tx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7861BF8-6A3B-422C-BD28-49794DBCF614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31349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4A52B2-BD05-4DA9-82FF-9AA17CBD2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2" t="24951" r="22112" b="28609"/>
          <a:stretch/>
        </p:blipFill>
        <p:spPr>
          <a:xfrm>
            <a:off x="7917992" y="0"/>
            <a:ext cx="4274007" cy="53684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6C91364-0FA5-470F-BF7E-4C858CB329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E4B95144-7465-4338-A074-9157FCBEF6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280C845-EB2E-4679-910B-A6653079F356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27613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/>
        </p:nvSpPr>
        <p:spPr>
          <a:xfrm>
            <a:off x="0" y="-2473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730"/>
            <a:ext cx="12192000" cy="553603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79198F-1931-4EB7-B86D-0B60BC9E26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033" y="2761589"/>
            <a:ext cx="4462223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5785BEA-E098-4D25-A047-30627CADD67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67711" y="2761589"/>
            <a:ext cx="5032105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EB7F273A-BB6B-4928-83A0-D450FEAC00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033" y="80610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37883DC-DF03-428E-A9CB-69805FE90C56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49853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32EEB50-DC6E-4D48-B214-839553A086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7" r="10469" b="2356"/>
          <a:stretch/>
        </p:blipFill>
        <p:spPr>
          <a:xfrm>
            <a:off x="0" y="-16625"/>
            <a:ext cx="12288000" cy="6912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98BCAA-DBB4-4142-83CA-1196C98AF2C6}"/>
              </a:ext>
            </a:extLst>
          </p:cNvPr>
          <p:cNvSpPr/>
          <p:nvPr/>
        </p:nvSpPr>
        <p:spPr>
          <a:xfrm rot="8100000">
            <a:off x="1011835" y="-2413053"/>
            <a:ext cx="4807294" cy="4853146"/>
          </a:xfrm>
          <a:custGeom>
            <a:avLst/>
            <a:gdLst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0 w 7625298"/>
              <a:gd name="connsiteY3" fmla="*/ 4853146 h 4853146"/>
              <a:gd name="connsiteX4" fmla="*/ 0 w 7625298"/>
              <a:gd name="connsiteY4" fmla="*/ 0 h 4853146"/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3933352 w 7625298"/>
              <a:gd name="connsiteY3" fmla="*/ 1135320 h 4853146"/>
              <a:gd name="connsiteX4" fmla="*/ 0 w 7625298"/>
              <a:gd name="connsiteY4" fmla="*/ 0 h 4853146"/>
              <a:gd name="connsiteX0" fmla="*/ 0 w 4877340"/>
              <a:gd name="connsiteY0" fmla="*/ 26941 h 4853146"/>
              <a:gd name="connsiteX1" fmla="*/ 4877340 w 4877340"/>
              <a:gd name="connsiteY1" fmla="*/ 0 h 4853146"/>
              <a:gd name="connsiteX2" fmla="*/ 4877340 w 4877340"/>
              <a:gd name="connsiteY2" fmla="*/ 4853146 h 4853146"/>
              <a:gd name="connsiteX3" fmla="*/ 1185394 w 4877340"/>
              <a:gd name="connsiteY3" fmla="*/ 1135320 h 4853146"/>
              <a:gd name="connsiteX4" fmla="*/ 0 w 4877340"/>
              <a:gd name="connsiteY4" fmla="*/ 26941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35320 h 4853146"/>
              <a:gd name="connsiteX4" fmla="*/ 0 w 4807294"/>
              <a:gd name="connsiteY4" fmla="*/ 43106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67649 h 4853146"/>
              <a:gd name="connsiteX4" fmla="*/ 0 w 4807294"/>
              <a:gd name="connsiteY4" fmla="*/ 43106 h 485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7294" h="4853146">
                <a:moveTo>
                  <a:pt x="0" y="43106"/>
                </a:moveTo>
                <a:lnTo>
                  <a:pt x="4807294" y="0"/>
                </a:lnTo>
                <a:lnTo>
                  <a:pt x="4807294" y="4853146"/>
                </a:lnTo>
                <a:lnTo>
                  <a:pt x="1115348" y="1167649"/>
                </a:lnTo>
                <a:lnTo>
                  <a:pt x="0" y="43106"/>
                </a:ln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F1321F"/>
              </a:gs>
              <a:gs pos="100000">
                <a:srgbClr val="0060DD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058F7B-9262-418B-8CD7-58AA238886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C4C2CCA3-B38D-4179-BE6E-02A8B1420C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013D579-F446-4F8B-9F78-D7D4AFD2EED9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70311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EFE663B-4EFA-409E-9B0E-66AC956D2C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1" b="14522"/>
          <a:stretch/>
        </p:blipFill>
        <p:spPr>
          <a:xfrm>
            <a:off x="0" y="-15239"/>
            <a:ext cx="12192000" cy="68732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40C6BF2-D60D-4F18-B6A9-C054A5B11876}"/>
              </a:ext>
            </a:extLst>
          </p:cNvPr>
          <p:cNvSpPr/>
          <p:nvPr/>
        </p:nvSpPr>
        <p:spPr>
          <a:xfrm rot="18900000">
            <a:off x="7626991" y="4599058"/>
            <a:ext cx="4796517" cy="3676884"/>
          </a:xfrm>
          <a:custGeom>
            <a:avLst/>
            <a:gdLst>
              <a:gd name="connsiteX0" fmla="*/ 0 w 7625298"/>
              <a:gd name="connsiteY0" fmla="*/ 0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0 w 7625298"/>
              <a:gd name="connsiteY4" fmla="*/ 0 h 8095170"/>
              <a:gd name="connsiteX0" fmla="*/ 2828781 w 7625298"/>
              <a:gd name="connsiteY0" fmla="*/ 26941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2828781 w 7625298"/>
              <a:gd name="connsiteY4" fmla="*/ 26941 h 8095170"/>
              <a:gd name="connsiteX0" fmla="*/ 0 w 4796517"/>
              <a:gd name="connsiteY0" fmla="*/ 26941 h 8095170"/>
              <a:gd name="connsiteX1" fmla="*/ 4796517 w 4796517"/>
              <a:gd name="connsiteY1" fmla="*/ 0 h 8095170"/>
              <a:gd name="connsiteX2" fmla="*/ 4796517 w 4796517"/>
              <a:gd name="connsiteY2" fmla="*/ 8095170 h 8095170"/>
              <a:gd name="connsiteX3" fmla="*/ 2532433 w 4796517"/>
              <a:gd name="connsiteY3" fmla="*/ 2572312 h 8095170"/>
              <a:gd name="connsiteX4" fmla="*/ 0 w 4796517"/>
              <a:gd name="connsiteY4" fmla="*/ 26941 h 8095170"/>
              <a:gd name="connsiteX0" fmla="*/ 0 w 4796517"/>
              <a:gd name="connsiteY0" fmla="*/ 26941 h 2572312"/>
              <a:gd name="connsiteX1" fmla="*/ 4796517 w 4796517"/>
              <a:gd name="connsiteY1" fmla="*/ 0 h 2572312"/>
              <a:gd name="connsiteX2" fmla="*/ 4796517 w 4796517"/>
              <a:gd name="connsiteY2" fmla="*/ 2518431 h 2572312"/>
              <a:gd name="connsiteX3" fmla="*/ 2532433 w 4796517"/>
              <a:gd name="connsiteY3" fmla="*/ 2572312 h 2572312"/>
              <a:gd name="connsiteX4" fmla="*/ 0 w 4796517"/>
              <a:gd name="connsiteY4" fmla="*/ 26941 h 2572312"/>
              <a:gd name="connsiteX0" fmla="*/ 0 w 4796517"/>
              <a:gd name="connsiteY0" fmla="*/ 26941 h 3676884"/>
              <a:gd name="connsiteX1" fmla="*/ 4796517 w 4796517"/>
              <a:gd name="connsiteY1" fmla="*/ 0 h 3676884"/>
              <a:gd name="connsiteX2" fmla="*/ 4796517 w 4796517"/>
              <a:gd name="connsiteY2" fmla="*/ 2518431 h 3676884"/>
              <a:gd name="connsiteX3" fmla="*/ 3637005 w 4796517"/>
              <a:gd name="connsiteY3" fmla="*/ 3676884 h 3676884"/>
              <a:gd name="connsiteX4" fmla="*/ 0 w 4796517"/>
              <a:gd name="connsiteY4" fmla="*/ 26941 h 36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6517" h="3676884">
                <a:moveTo>
                  <a:pt x="0" y="26941"/>
                </a:moveTo>
                <a:lnTo>
                  <a:pt x="4796517" y="0"/>
                </a:lnTo>
                <a:lnTo>
                  <a:pt x="4796517" y="2518431"/>
                </a:lnTo>
                <a:lnTo>
                  <a:pt x="3637005" y="3676884"/>
                </a:lnTo>
                <a:lnTo>
                  <a:pt x="0" y="26941"/>
                </a:lnTo>
                <a:close/>
              </a:path>
            </a:pathLst>
          </a:custGeom>
          <a:gradFill>
            <a:gsLst>
              <a:gs pos="0">
                <a:srgbClr val="FD791C"/>
              </a:gs>
              <a:gs pos="100000">
                <a:srgbClr val="145DB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99B3C78-A079-4913-98B8-66860DFB8E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57083" y="3678668"/>
            <a:ext cx="7472516" cy="1274873"/>
          </a:xfrm>
          <a:prstGeom prst="rect">
            <a:avLst/>
          </a:prstGeo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kern="1200" spc="0" baseline="0" dirty="0">
                <a:solidFill>
                  <a:schemeClr val="bg1"/>
                </a:solidFill>
                <a:latin typeface="Amazon Ember" panose="020B0603020204020204"/>
                <a:ea typeface="Amazon Ember" panose="020B0603020204020204"/>
                <a:cs typeface="Amazon Ember" panose="020B0603020204020204"/>
              </a:defRPr>
            </a:lvl1pPr>
          </a:lstStyle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7" name="文本占位符 21">
            <a:extLst>
              <a:ext uri="{FF2B5EF4-FFF2-40B4-BE49-F238E27FC236}">
                <a16:creationId xmlns:a16="http://schemas.microsoft.com/office/drawing/2014/main" id="{6D088F3A-0E38-4E1E-BFDE-34EFC5AC5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083" y="579333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97757CE-93F5-4286-9DD3-DEC53AE3951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718521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/>
        </p:nvSpPr>
        <p:spPr>
          <a:xfrm>
            <a:off x="9822425" y="33799"/>
            <a:ext cx="2389239" cy="6843251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239" h="6843251">
                <a:moveTo>
                  <a:pt x="0" y="6843251"/>
                </a:moveTo>
                <a:lnTo>
                  <a:pt x="2374491" y="0"/>
                </a:lnTo>
                <a:lnTo>
                  <a:pt x="2389239" y="6843251"/>
                </a:lnTo>
                <a:lnTo>
                  <a:pt x="0" y="6843251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mazon Ember"/>
            </a:endParaRPr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79D45DB3-ECBA-4FB5-B77C-9C36ABD57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BFB298-5505-4DB9-A9FA-C00217B93D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D0AFD2A-06C0-461A-8950-64F6E654876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619831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18CFBF0A-EA8B-42C3-9461-F4ACFB5A9372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88269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33FB92F-2D0D-4CEB-92DE-DC03D5446A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1" r="20561"/>
          <a:stretch/>
        </p:blipFill>
        <p:spPr>
          <a:xfrm>
            <a:off x="0" y="-7884"/>
            <a:ext cx="12192000" cy="68658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9C2AE1-2BC0-4859-8A14-0B96F5B485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C988930-416E-4911-9CCF-6912EA777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181E36E1-07A5-44BE-B32E-7168724660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15C0A45-1CB8-421B-87DE-369608ABDD30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84638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711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2EEF7BA-BB3A-49FC-9229-C06A39824C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9000">
                <a:srgbClr val="2B6FB1"/>
              </a:gs>
              <a:gs pos="0">
                <a:srgbClr val="EF6422"/>
              </a:gs>
              <a:gs pos="100000">
                <a:srgbClr val="0061EA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7617A3-ADE0-4BEE-80F4-F073E5DAC0CC}"/>
              </a:ext>
            </a:extLst>
          </p:cNvPr>
          <p:cNvSpPr/>
          <p:nvPr/>
        </p:nvSpPr>
        <p:spPr>
          <a:xfrm rot="3177559">
            <a:off x="3434949" y="-153347"/>
            <a:ext cx="7408145" cy="12439362"/>
          </a:xfrm>
          <a:custGeom>
            <a:avLst/>
            <a:gdLst>
              <a:gd name="connsiteX0" fmla="*/ 0 w 9985321"/>
              <a:gd name="connsiteY0" fmla="*/ 0 h 14613396"/>
              <a:gd name="connsiteX1" fmla="*/ 9985321 w 9985321"/>
              <a:gd name="connsiteY1" fmla="*/ 0 h 14613396"/>
              <a:gd name="connsiteX2" fmla="*/ 9985321 w 9985321"/>
              <a:gd name="connsiteY2" fmla="*/ 14613396 h 14613396"/>
              <a:gd name="connsiteX3" fmla="*/ 0 w 9985321"/>
              <a:gd name="connsiteY3" fmla="*/ 14613396 h 14613396"/>
              <a:gd name="connsiteX4" fmla="*/ 0 w 9985321"/>
              <a:gd name="connsiteY4" fmla="*/ 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10015937 w 10015937"/>
              <a:gd name="connsiteY2" fmla="*/ 14613396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4606909 w 10015937"/>
              <a:gd name="connsiteY2" fmla="*/ 9099419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63964 w 10015937"/>
              <a:gd name="connsiteY2" fmla="*/ 8781271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5565809"/>
              <a:gd name="connsiteY0" fmla="*/ 993617 h 13004863"/>
              <a:gd name="connsiteX1" fmla="*/ 3861775 w 5565809"/>
              <a:gd name="connsiteY1" fmla="*/ 0 h 13004863"/>
              <a:gd name="connsiteX2" fmla="*/ 3941014 w 5565809"/>
              <a:gd name="connsiteY2" fmla="*/ 7203149 h 13004863"/>
              <a:gd name="connsiteX3" fmla="*/ 30616 w 5565809"/>
              <a:gd name="connsiteY3" fmla="*/ 13004863 h 13004863"/>
              <a:gd name="connsiteX4" fmla="*/ 0 w 5565809"/>
              <a:gd name="connsiteY4" fmla="*/ 993617 h 13004863"/>
              <a:gd name="connsiteX0" fmla="*/ 0 w 7514937"/>
              <a:gd name="connsiteY0" fmla="*/ 993617 h 13004863"/>
              <a:gd name="connsiteX1" fmla="*/ 3861775 w 7514937"/>
              <a:gd name="connsiteY1" fmla="*/ 0 h 13004863"/>
              <a:gd name="connsiteX2" fmla="*/ 3941014 w 7514937"/>
              <a:gd name="connsiteY2" fmla="*/ 7203149 h 13004863"/>
              <a:gd name="connsiteX3" fmla="*/ 30616 w 7514937"/>
              <a:gd name="connsiteY3" fmla="*/ 13004863 h 13004863"/>
              <a:gd name="connsiteX4" fmla="*/ 0 w 7514937"/>
              <a:gd name="connsiteY4" fmla="*/ 993617 h 13004863"/>
              <a:gd name="connsiteX0" fmla="*/ 0 w 7514937"/>
              <a:gd name="connsiteY0" fmla="*/ 993617 h 12597184"/>
              <a:gd name="connsiteX1" fmla="*/ 3861775 w 7514937"/>
              <a:gd name="connsiteY1" fmla="*/ 0 h 12597184"/>
              <a:gd name="connsiteX2" fmla="*/ 3941014 w 7514937"/>
              <a:gd name="connsiteY2" fmla="*/ 7203149 h 12597184"/>
              <a:gd name="connsiteX3" fmla="*/ 28022 w 7514937"/>
              <a:gd name="connsiteY3" fmla="*/ 12597184 h 12597184"/>
              <a:gd name="connsiteX4" fmla="*/ 0 w 7514937"/>
              <a:gd name="connsiteY4" fmla="*/ 993617 h 12597184"/>
              <a:gd name="connsiteX0" fmla="*/ 0 w 7559199"/>
              <a:gd name="connsiteY0" fmla="*/ 993617 h 12597184"/>
              <a:gd name="connsiteX1" fmla="*/ 3861775 w 7559199"/>
              <a:gd name="connsiteY1" fmla="*/ 0 h 12597184"/>
              <a:gd name="connsiteX2" fmla="*/ 4028011 w 7559199"/>
              <a:gd name="connsiteY2" fmla="*/ 7232437 h 12597184"/>
              <a:gd name="connsiteX3" fmla="*/ 28022 w 7559199"/>
              <a:gd name="connsiteY3" fmla="*/ 12597184 h 12597184"/>
              <a:gd name="connsiteX4" fmla="*/ 0 w 7559199"/>
              <a:gd name="connsiteY4" fmla="*/ 993617 h 12597184"/>
              <a:gd name="connsiteX0" fmla="*/ 0 w 7559199"/>
              <a:gd name="connsiteY0" fmla="*/ 993617 h 12492699"/>
              <a:gd name="connsiteX1" fmla="*/ 3861775 w 7559199"/>
              <a:gd name="connsiteY1" fmla="*/ 0 h 12492699"/>
              <a:gd name="connsiteX2" fmla="*/ 4028011 w 7559199"/>
              <a:gd name="connsiteY2" fmla="*/ 7232437 h 12492699"/>
              <a:gd name="connsiteX3" fmla="*/ 34139 w 7559199"/>
              <a:gd name="connsiteY3" fmla="*/ 12492699 h 12492699"/>
              <a:gd name="connsiteX4" fmla="*/ 0 w 7559199"/>
              <a:gd name="connsiteY4" fmla="*/ 993617 h 12492699"/>
              <a:gd name="connsiteX0" fmla="*/ 0 w 10618988"/>
              <a:gd name="connsiteY0" fmla="*/ 2448826 h 13947908"/>
              <a:gd name="connsiteX1" fmla="*/ 3861775 w 10618988"/>
              <a:gd name="connsiteY1" fmla="*/ 1455209 h 13947908"/>
              <a:gd name="connsiteX2" fmla="*/ 8611836 w 10618988"/>
              <a:gd name="connsiteY2" fmla="*/ 2170941 h 13947908"/>
              <a:gd name="connsiteX3" fmla="*/ 34139 w 10618988"/>
              <a:gd name="connsiteY3" fmla="*/ 13947908 h 13947908"/>
              <a:gd name="connsiteX4" fmla="*/ 0 w 10618988"/>
              <a:gd name="connsiteY4" fmla="*/ 2448826 h 13947908"/>
              <a:gd name="connsiteX0" fmla="*/ 0 w 9621125"/>
              <a:gd name="connsiteY0" fmla="*/ 993617 h 12492699"/>
              <a:gd name="connsiteX1" fmla="*/ 3861775 w 9621125"/>
              <a:gd name="connsiteY1" fmla="*/ 0 h 12492699"/>
              <a:gd name="connsiteX2" fmla="*/ 7302792 w 9621125"/>
              <a:gd name="connsiteY2" fmla="*/ 2734949 h 12492699"/>
              <a:gd name="connsiteX3" fmla="*/ 34139 w 9621125"/>
              <a:gd name="connsiteY3" fmla="*/ 12492699 h 12492699"/>
              <a:gd name="connsiteX4" fmla="*/ 0 w 9621125"/>
              <a:gd name="connsiteY4" fmla="*/ 993617 h 12492699"/>
              <a:gd name="connsiteX0" fmla="*/ 0 w 7452548"/>
              <a:gd name="connsiteY0" fmla="*/ 993617 h 12492699"/>
              <a:gd name="connsiteX1" fmla="*/ 3861775 w 7452548"/>
              <a:gd name="connsiteY1" fmla="*/ 0 h 12492699"/>
              <a:gd name="connsiteX2" fmla="*/ 7302792 w 7452548"/>
              <a:gd name="connsiteY2" fmla="*/ 2734949 h 12492699"/>
              <a:gd name="connsiteX3" fmla="*/ 34139 w 7452548"/>
              <a:gd name="connsiteY3" fmla="*/ 12492699 h 12492699"/>
              <a:gd name="connsiteX4" fmla="*/ 0 w 7452548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16584"/>
              <a:gd name="connsiteY0" fmla="*/ 993617 h 12492699"/>
              <a:gd name="connsiteX1" fmla="*/ 3861775 w 7416584"/>
              <a:gd name="connsiteY1" fmla="*/ 0 h 12492699"/>
              <a:gd name="connsiteX2" fmla="*/ 7358641 w 7416584"/>
              <a:gd name="connsiteY2" fmla="*/ 2745275 h 12492699"/>
              <a:gd name="connsiteX3" fmla="*/ 34139 w 7416584"/>
              <a:gd name="connsiteY3" fmla="*/ 12492699 h 12492699"/>
              <a:gd name="connsiteX4" fmla="*/ 0 w 7416584"/>
              <a:gd name="connsiteY4" fmla="*/ 993617 h 12492699"/>
              <a:gd name="connsiteX0" fmla="*/ 0 w 7358641"/>
              <a:gd name="connsiteY0" fmla="*/ 993617 h 12492699"/>
              <a:gd name="connsiteX1" fmla="*/ 3861775 w 7358641"/>
              <a:gd name="connsiteY1" fmla="*/ 0 h 12492699"/>
              <a:gd name="connsiteX2" fmla="*/ 7358641 w 7358641"/>
              <a:gd name="connsiteY2" fmla="*/ 2745275 h 12492699"/>
              <a:gd name="connsiteX3" fmla="*/ 34139 w 7358641"/>
              <a:gd name="connsiteY3" fmla="*/ 12492699 h 12492699"/>
              <a:gd name="connsiteX4" fmla="*/ 0 w 7358641"/>
              <a:gd name="connsiteY4" fmla="*/ 993617 h 12492699"/>
              <a:gd name="connsiteX0" fmla="*/ 0 w 7396892"/>
              <a:gd name="connsiteY0" fmla="*/ 993617 h 12492699"/>
              <a:gd name="connsiteX1" fmla="*/ 3861775 w 7396892"/>
              <a:gd name="connsiteY1" fmla="*/ 0 h 12492699"/>
              <a:gd name="connsiteX2" fmla="*/ 7396892 w 7396892"/>
              <a:gd name="connsiteY2" fmla="*/ 2694588 h 12492699"/>
              <a:gd name="connsiteX3" fmla="*/ 34139 w 7396892"/>
              <a:gd name="connsiteY3" fmla="*/ 12492699 h 12492699"/>
              <a:gd name="connsiteX4" fmla="*/ 0 w 7396892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34771"/>
              <a:gd name="connsiteX1" fmla="*/ 3861775 w 7427494"/>
              <a:gd name="connsiteY1" fmla="*/ 0 h 12434771"/>
              <a:gd name="connsiteX2" fmla="*/ 7427494 w 7427494"/>
              <a:gd name="connsiteY2" fmla="*/ 2654039 h 12434771"/>
              <a:gd name="connsiteX3" fmla="*/ 77855 w 7427494"/>
              <a:gd name="connsiteY3" fmla="*/ 12434771 h 12434771"/>
              <a:gd name="connsiteX4" fmla="*/ 0 w 7427494"/>
              <a:gd name="connsiteY4" fmla="*/ 993617 h 12434771"/>
              <a:gd name="connsiteX0" fmla="*/ 0 w 7427494"/>
              <a:gd name="connsiteY0" fmla="*/ 993617 h 12401347"/>
              <a:gd name="connsiteX1" fmla="*/ 3861775 w 7427494"/>
              <a:gd name="connsiteY1" fmla="*/ 0 h 12401347"/>
              <a:gd name="connsiteX2" fmla="*/ 7427494 w 7427494"/>
              <a:gd name="connsiteY2" fmla="*/ 2654039 h 12401347"/>
              <a:gd name="connsiteX3" fmla="*/ 49378 w 7427494"/>
              <a:gd name="connsiteY3" fmla="*/ 12401347 h 12401347"/>
              <a:gd name="connsiteX4" fmla="*/ 0 w 7427494"/>
              <a:gd name="connsiteY4" fmla="*/ 993617 h 12401347"/>
              <a:gd name="connsiteX0" fmla="*/ 0 w 7427494"/>
              <a:gd name="connsiteY0" fmla="*/ 993617 h 12439362"/>
              <a:gd name="connsiteX1" fmla="*/ 3861775 w 7427494"/>
              <a:gd name="connsiteY1" fmla="*/ 0 h 12439362"/>
              <a:gd name="connsiteX2" fmla="*/ 7427494 w 7427494"/>
              <a:gd name="connsiteY2" fmla="*/ 2654039 h 12439362"/>
              <a:gd name="connsiteX3" fmla="*/ 20690 w 7427494"/>
              <a:gd name="connsiteY3" fmla="*/ 12439362 h 12439362"/>
              <a:gd name="connsiteX4" fmla="*/ 0 w 7427494"/>
              <a:gd name="connsiteY4" fmla="*/ 993617 h 12439362"/>
              <a:gd name="connsiteX0" fmla="*/ 32676 w 7408145"/>
              <a:gd name="connsiteY0" fmla="*/ 1009012 h 12439362"/>
              <a:gd name="connsiteX1" fmla="*/ 3842426 w 7408145"/>
              <a:gd name="connsiteY1" fmla="*/ 0 h 12439362"/>
              <a:gd name="connsiteX2" fmla="*/ 7408145 w 7408145"/>
              <a:gd name="connsiteY2" fmla="*/ 2654039 h 12439362"/>
              <a:gd name="connsiteX3" fmla="*/ 1341 w 7408145"/>
              <a:gd name="connsiteY3" fmla="*/ 12439362 h 12439362"/>
              <a:gd name="connsiteX4" fmla="*/ 32676 w 7408145"/>
              <a:gd name="connsiteY4" fmla="*/ 1009012 h 1243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8145" h="12439362">
                <a:moveTo>
                  <a:pt x="32676" y="1009012"/>
                </a:moveTo>
                <a:lnTo>
                  <a:pt x="3842426" y="0"/>
                </a:lnTo>
                <a:cubicBezTo>
                  <a:pt x="4155955" y="239086"/>
                  <a:pt x="7159264" y="2455786"/>
                  <a:pt x="7408145" y="2654039"/>
                </a:cubicBezTo>
                <a:cubicBezTo>
                  <a:pt x="5525847" y="5200841"/>
                  <a:pt x="1332632" y="10685941"/>
                  <a:pt x="1341" y="12439362"/>
                </a:cubicBezTo>
                <a:cubicBezTo>
                  <a:pt x="-8864" y="8435613"/>
                  <a:pt x="42881" y="5012761"/>
                  <a:pt x="32676" y="1009012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151ECF5-F93B-41F3-B680-E1CFAD6546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1A0EC872-0697-4E65-9AA6-DA98F1FBD4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4B8ACE0-0CFA-4807-BA33-874E6ACA00C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39262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4A4AFCB-C348-49FD-AD81-770CE1166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160" y="0"/>
            <a:ext cx="1216084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647017-F636-4511-88FC-E843196640B4}"/>
              </a:ext>
            </a:extLst>
          </p:cNvPr>
          <p:cNvSpPr/>
          <p:nvPr/>
        </p:nvSpPr>
        <p:spPr>
          <a:xfrm rot="14400000">
            <a:off x="1181899" y="-5615453"/>
            <a:ext cx="7443726" cy="14016285"/>
          </a:xfrm>
          <a:custGeom>
            <a:avLst/>
            <a:gdLst>
              <a:gd name="connsiteX0" fmla="*/ 0 w 11131059"/>
              <a:gd name="connsiteY0" fmla="*/ 0 h 14708827"/>
              <a:gd name="connsiteX1" fmla="*/ 11131059 w 11131059"/>
              <a:gd name="connsiteY1" fmla="*/ 0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0 h 14708827"/>
              <a:gd name="connsiteX1" fmla="*/ 8678530 w 11131059"/>
              <a:gd name="connsiteY1" fmla="*/ 4743205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499818 h 15208645"/>
              <a:gd name="connsiteX1" fmla="*/ 6074347 w 11131059"/>
              <a:gd name="connsiteY1" fmla="*/ 0 h 15208645"/>
              <a:gd name="connsiteX2" fmla="*/ 11131059 w 11131059"/>
              <a:gd name="connsiteY2" fmla="*/ 15208645 h 15208645"/>
              <a:gd name="connsiteX3" fmla="*/ 0 w 11131059"/>
              <a:gd name="connsiteY3" fmla="*/ 15208645 h 15208645"/>
              <a:gd name="connsiteX4" fmla="*/ 0 w 11131059"/>
              <a:gd name="connsiteY4" fmla="*/ 499818 h 15208645"/>
              <a:gd name="connsiteX0" fmla="*/ 0 w 9102113"/>
              <a:gd name="connsiteY0" fmla="*/ 499818 h 15208645"/>
              <a:gd name="connsiteX1" fmla="*/ 6074347 w 9102113"/>
              <a:gd name="connsiteY1" fmla="*/ 0 h 15208645"/>
              <a:gd name="connsiteX2" fmla="*/ 9102113 w 9102113"/>
              <a:gd name="connsiteY2" fmla="*/ 9197883 h 15208645"/>
              <a:gd name="connsiteX3" fmla="*/ 0 w 9102113"/>
              <a:gd name="connsiteY3" fmla="*/ 15208645 h 15208645"/>
              <a:gd name="connsiteX4" fmla="*/ 0 w 9102113"/>
              <a:gd name="connsiteY4" fmla="*/ 499818 h 15208645"/>
              <a:gd name="connsiteX0" fmla="*/ 0 w 7080824"/>
              <a:gd name="connsiteY0" fmla="*/ 499818 h 15208645"/>
              <a:gd name="connsiteX1" fmla="*/ 6074347 w 7080824"/>
              <a:gd name="connsiteY1" fmla="*/ 0 h 15208645"/>
              <a:gd name="connsiteX2" fmla="*/ 7080824 w 7080824"/>
              <a:gd name="connsiteY2" fmla="*/ 3059558 h 15208645"/>
              <a:gd name="connsiteX3" fmla="*/ 0 w 7080824"/>
              <a:gd name="connsiteY3" fmla="*/ 15208645 h 15208645"/>
              <a:gd name="connsiteX4" fmla="*/ 0 w 7080824"/>
              <a:gd name="connsiteY4" fmla="*/ 499818 h 15208645"/>
              <a:gd name="connsiteX0" fmla="*/ 0 w 7323003"/>
              <a:gd name="connsiteY0" fmla="*/ 499818 h 15208645"/>
              <a:gd name="connsiteX1" fmla="*/ 6074347 w 7323003"/>
              <a:gd name="connsiteY1" fmla="*/ 0 h 15208645"/>
              <a:gd name="connsiteX2" fmla="*/ 7323003 w 7323003"/>
              <a:gd name="connsiteY2" fmla="*/ 3859292 h 15208645"/>
              <a:gd name="connsiteX3" fmla="*/ 0 w 7323003"/>
              <a:gd name="connsiteY3" fmla="*/ 15208645 h 15208645"/>
              <a:gd name="connsiteX4" fmla="*/ 0 w 7323003"/>
              <a:gd name="connsiteY4" fmla="*/ 499818 h 15208645"/>
              <a:gd name="connsiteX0" fmla="*/ 0 w 7409229"/>
              <a:gd name="connsiteY0" fmla="*/ 499818 h 15208645"/>
              <a:gd name="connsiteX1" fmla="*/ 6074347 w 7409229"/>
              <a:gd name="connsiteY1" fmla="*/ 0 h 15208645"/>
              <a:gd name="connsiteX2" fmla="*/ 7409229 w 7409229"/>
              <a:gd name="connsiteY2" fmla="*/ 4129045 h 15208645"/>
              <a:gd name="connsiteX3" fmla="*/ 0 w 7409229"/>
              <a:gd name="connsiteY3" fmla="*/ 15208645 h 15208645"/>
              <a:gd name="connsiteX4" fmla="*/ 0 w 7409229"/>
              <a:gd name="connsiteY4" fmla="*/ 499818 h 15208645"/>
              <a:gd name="connsiteX0" fmla="*/ 8023 w 7417252"/>
              <a:gd name="connsiteY0" fmla="*/ 499818 h 16479842"/>
              <a:gd name="connsiteX1" fmla="*/ 6082370 w 7417252"/>
              <a:gd name="connsiteY1" fmla="*/ 0 h 16479842"/>
              <a:gd name="connsiteX2" fmla="*/ 7417252 w 7417252"/>
              <a:gd name="connsiteY2" fmla="*/ 4129045 h 16479842"/>
              <a:gd name="connsiteX3" fmla="*/ 0 w 7417252"/>
              <a:gd name="connsiteY3" fmla="*/ 16479842 h 16479842"/>
              <a:gd name="connsiteX4" fmla="*/ 8023 w 7417252"/>
              <a:gd name="connsiteY4" fmla="*/ 499818 h 16479842"/>
              <a:gd name="connsiteX0" fmla="*/ 8023 w 7417252"/>
              <a:gd name="connsiteY0" fmla="*/ 0 h 15980024"/>
              <a:gd name="connsiteX1" fmla="*/ 4100168 w 7417252"/>
              <a:gd name="connsiteY1" fmla="*/ 2095256 h 15980024"/>
              <a:gd name="connsiteX2" fmla="*/ 7417252 w 7417252"/>
              <a:gd name="connsiteY2" fmla="*/ 3629227 h 15980024"/>
              <a:gd name="connsiteX3" fmla="*/ 0 w 7417252"/>
              <a:gd name="connsiteY3" fmla="*/ 15980024 h 15980024"/>
              <a:gd name="connsiteX4" fmla="*/ 8023 w 7417252"/>
              <a:gd name="connsiteY4" fmla="*/ 0 h 15980024"/>
              <a:gd name="connsiteX0" fmla="*/ 8023 w 7417252"/>
              <a:gd name="connsiteY0" fmla="*/ 29136 h 16009160"/>
              <a:gd name="connsiteX1" fmla="*/ 1411213 w 7417252"/>
              <a:gd name="connsiteY1" fmla="*/ 0 h 16009160"/>
              <a:gd name="connsiteX2" fmla="*/ 7417252 w 7417252"/>
              <a:gd name="connsiteY2" fmla="*/ 3658363 h 16009160"/>
              <a:gd name="connsiteX3" fmla="*/ 0 w 7417252"/>
              <a:gd name="connsiteY3" fmla="*/ 16009160 h 16009160"/>
              <a:gd name="connsiteX4" fmla="*/ 8023 w 7417252"/>
              <a:gd name="connsiteY4" fmla="*/ 29136 h 16009160"/>
              <a:gd name="connsiteX0" fmla="*/ 8023 w 7406542"/>
              <a:gd name="connsiteY0" fmla="*/ 29136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8023 w 7406542"/>
              <a:gd name="connsiteY4" fmla="*/ 29136 h 16009160"/>
              <a:gd name="connsiteX0" fmla="*/ 14263 w 7406542"/>
              <a:gd name="connsiteY0" fmla="*/ 2342429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14263 w 7406542"/>
              <a:gd name="connsiteY4" fmla="*/ 2342429 h 16009160"/>
              <a:gd name="connsiteX0" fmla="*/ 31445 w 7423724"/>
              <a:gd name="connsiteY0" fmla="*/ 2342429 h 16153219"/>
              <a:gd name="connsiteX1" fmla="*/ 1428395 w 7423724"/>
              <a:gd name="connsiteY1" fmla="*/ 0 h 16153219"/>
              <a:gd name="connsiteX2" fmla="*/ 7423724 w 7423724"/>
              <a:gd name="connsiteY2" fmla="*/ 3410212 h 16153219"/>
              <a:gd name="connsiteX3" fmla="*/ 0 w 7423724"/>
              <a:gd name="connsiteY3" fmla="*/ 16153219 h 16153219"/>
              <a:gd name="connsiteX4" fmla="*/ 31445 w 7423724"/>
              <a:gd name="connsiteY4" fmla="*/ 2342429 h 16153219"/>
              <a:gd name="connsiteX0" fmla="*/ 31445 w 7423724"/>
              <a:gd name="connsiteY0" fmla="*/ 2390664 h 16201454"/>
              <a:gd name="connsiteX1" fmla="*/ 1421049 w 7423724"/>
              <a:gd name="connsiteY1" fmla="*/ 0 h 16201454"/>
              <a:gd name="connsiteX2" fmla="*/ 7423724 w 7423724"/>
              <a:gd name="connsiteY2" fmla="*/ 3458447 h 16201454"/>
              <a:gd name="connsiteX3" fmla="*/ 0 w 7423724"/>
              <a:gd name="connsiteY3" fmla="*/ 16201454 h 16201454"/>
              <a:gd name="connsiteX4" fmla="*/ 31445 w 7423724"/>
              <a:gd name="connsiteY4" fmla="*/ 2390664 h 16201454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2253079 w 7423724"/>
              <a:gd name="connsiteY3" fmla="*/ 12607686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933149 w 7423724"/>
              <a:gd name="connsiteY3" fmla="*/ 12818921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73372 w 7423724"/>
              <a:gd name="connsiteY3" fmla="*/ 13999788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190883 w 7423724"/>
              <a:gd name="connsiteY3" fmla="*/ 13952163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92421 w 7423724"/>
              <a:gd name="connsiteY3" fmla="*/ 13966792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41922 w 7434201"/>
              <a:gd name="connsiteY0" fmla="*/ 2424680 h 13966792"/>
              <a:gd name="connsiteX1" fmla="*/ 1433568 w 7434201"/>
              <a:gd name="connsiteY1" fmla="*/ 0 h 13966792"/>
              <a:gd name="connsiteX2" fmla="*/ 7434201 w 7434201"/>
              <a:gd name="connsiteY2" fmla="*/ 3492463 h 13966792"/>
              <a:gd name="connsiteX3" fmla="*/ 1302898 w 7434201"/>
              <a:gd name="connsiteY3" fmla="*/ 13966792 h 13966792"/>
              <a:gd name="connsiteX4" fmla="*/ 0 w 7434201"/>
              <a:gd name="connsiteY4" fmla="*/ 13281816 h 13966792"/>
              <a:gd name="connsiteX5" fmla="*/ 41922 w 7434201"/>
              <a:gd name="connsiteY5" fmla="*/ 2424680 h 13966792"/>
              <a:gd name="connsiteX0" fmla="*/ 41922 w 7434201"/>
              <a:gd name="connsiteY0" fmla="*/ 2424680 h 14016285"/>
              <a:gd name="connsiteX1" fmla="*/ 1433568 w 7434201"/>
              <a:gd name="connsiteY1" fmla="*/ 0 h 14016285"/>
              <a:gd name="connsiteX2" fmla="*/ 7434201 w 7434201"/>
              <a:gd name="connsiteY2" fmla="*/ 3492463 h 14016285"/>
              <a:gd name="connsiteX3" fmla="*/ 1274323 w 7434201"/>
              <a:gd name="connsiteY3" fmla="*/ 14016285 h 14016285"/>
              <a:gd name="connsiteX4" fmla="*/ 0 w 7434201"/>
              <a:gd name="connsiteY4" fmla="*/ 13281816 h 14016285"/>
              <a:gd name="connsiteX5" fmla="*/ 41922 w 7434201"/>
              <a:gd name="connsiteY5" fmla="*/ 2424680 h 14016285"/>
              <a:gd name="connsiteX0" fmla="*/ 51447 w 7443726"/>
              <a:gd name="connsiteY0" fmla="*/ 2424680 h 14016285"/>
              <a:gd name="connsiteX1" fmla="*/ 1443093 w 7443726"/>
              <a:gd name="connsiteY1" fmla="*/ 0 h 14016285"/>
              <a:gd name="connsiteX2" fmla="*/ 7443726 w 7443726"/>
              <a:gd name="connsiteY2" fmla="*/ 3492463 h 14016285"/>
              <a:gd name="connsiteX3" fmla="*/ 1283848 w 7443726"/>
              <a:gd name="connsiteY3" fmla="*/ 14016285 h 14016285"/>
              <a:gd name="connsiteX4" fmla="*/ 0 w 7443726"/>
              <a:gd name="connsiteY4" fmla="*/ 13298314 h 14016285"/>
              <a:gd name="connsiteX5" fmla="*/ 51447 w 7443726"/>
              <a:gd name="connsiteY5" fmla="*/ 2424680 h 1401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3726" h="14016285">
                <a:moveTo>
                  <a:pt x="51447" y="2424680"/>
                </a:moveTo>
                <a:lnTo>
                  <a:pt x="1443093" y="0"/>
                </a:lnTo>
                <a:lnTo>
                  <a:pt x="7443726" y="3492463"/>
                </a:lnTo>
                <a:cubicBezTo>
                  <a:pt x="5701356" y="6512671"/>
                  <a:pt x="3026218" y="10996077"/>
                  <a:pt x="1283848" y="14016285"/>
                </a:cubicBezTo>
                <a:lnTo>
                  <a:pt x="0" y="13298314"/>
                </a:lnTo>
                <a:cubicBezTo>
                  <a:pt x="2674" y="7971639"/>
                  <a:pt x="48773" y="7751355"/>
                  <a:pt x="51447" y="2424680"/>
                </a:cubicBezTo>
                <a:close/>
              </a:path>
            </a:pathLst>
          </a:custGeom>
          <a:gradFill>
            <a:gsLst>
              <a:gs pos="59000">
                <a:srgbClr val="D98E2A"/>
              </a:gs>
              <a:gs pos="34000">
                <a:srgbClr val="FF8C00"/>
              </a:gs>
              <a:gs pos="100000">
                <a:srgbClr val="3B89D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40D12F-602C-47CC-854A-6430EA334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267593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C4D6055-34AF-469A-9A15-91D73E0788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26143" y="2248542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04223EC5-9BE0-4625-BF35-976ED80264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356C49E-48C2-4FF7-9760-3D54F23D287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290500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/>
        </p:nvSpPr>
        <p:spPr>
          <a:xfrm rot="1714131">
            <a:off x="8172577" y="-183618"/>
            <a:ext cx="5462893" cy="7388975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  <a:gd name="connsiteX0" fmla="*/ 350187 w 2739426"/>
              <a:gd name="connsiteY0" fmla="*/ 6843251 h 6843251"/>
              <a:gd name="connsiteX1" fmla="*/ 90862 w 2739426"/>
              <a:gd name="connsiteY1" fmla="*/ 12833 h 6843251"/>
              <a:gd name="connsiteX2" fmla="*/ 2724678 w 2739426"/>
              <a:gd name="connsiteY2" fmla="*/ 0 h 6843251"/>
              <a:gd name="connsiteX3" fmla="*/ 2739426 w 2739426"/>
              <a:gd name="connsiteY3" fmla="*/ 6843251 h 6843251"/>
              <a:gd name="connsiteX4" fmla="*/ 350187 w 2739426"/>
              <a:gd name="connsiteY4" fmla="*/ 6843251 h 6843251"/>
              <a:gd name="connsiteX0" fmla="*/ 262203 w 2651442"/>
              <a:gd name="connsiteY0" fmla="*/ 6843251 h 6843251"/>
              <a:gd name="connsiteX1" fmla="*/ 2878 w 2651442"/>
              <a:gd name="connsiteY1" fmla="*/ 12833 h 6843251"/>
              <a:gd name="connsiteX2" fmla="*/ 2636694 w 2651442"/>
              <a:gd name="connsiteY2" fmla="*/ 0 h 6843251"/>
              <a:gd name="connsiteX3" fmla="*/ 2651442 w 2651442"/>
              <a:gd name="connsiteY3" fmla="*/ 6843251 h 6843251"/>
              <a:gd name="connsiteX4" fmla="*/ 262203 w 2651442"/>
              <a:gd name="connsiteY4" fmla="*/ 6843251 h 6843251"/>
              <a:gd name="connsiteX0" fmla="*/ 0 w 2389239"/>
              <a:gd name="connsiteY0" fmla="*/ 6982818 h 6982818"/>
              <a:gd name="connsiteX1" fmla="*/ 45475 w 2389239"/>
              <a:gd name="connsiteY1" fmla="*/ 0 h 6982818"/>
              <a:gd name="connsiteX2" fmla="*/ 2374491 w 2389239"/>
              <a:gd name="connsiteY2" fmla="*/ 139567 h 6982818"/>
              <a:gd name="connsiteX3" fmla="*/ 2389239 w 2389239"/>
              <a:gd name="connsiteY3" fmla="*/ 6982818 h 6982818"/>
              <a:gd name="connsiteX4" fmla="*/ 0 w 2389239"/>
              <a:gd name="connsiteY4" fmla="*/ 6982818 h 6982818"/>
              <a:gd name="connsiteX0" fmla="*/ 27234 w 2416473"/>
              <a:gd name="connsiteY0" fmla="*/ 6982818 h 6982818"/>
              <a:gd name="connsiteX1" fmla="*/ 72709 w 2416473"/>
              <a:gd name="connsiteY1" fmla="*/ 0 h 6982818"/>
              <a:gd name="connsiteX2" fmla="*/ 2401725 w 2416473"/>
              <a:gd name="connsiteY2" fmla="*/ 139567 h 6982818"/>
              <a:gd name="connsiteX3" fmla="*/ 2416473 w 2416473"/>
              <a:gd name="connsiteY3" fmla="*/ 6982818 h 6982818"/>
              <a:gd name="connsiteX4" fmla="*/ 27234 w 2416473"/>
              <a:gd name="connsiteY4" fmla="*/ 6982818 h 6982818"/>
              <a:gd name="connsiteX0" fmla="*/ 60528 w 2449767"/>
              <a:gd name="connsiteY0" fmla="*/ 6868518 h 6868518"/>
              <a:gd name="connsiteX1" fmla="*/ 29803 w 2449767"/>
              <a:gd name="connsiteY1" fmla="*/ 0 h 6868518"/>
              <a:gd name="connsiteX2" fmla="*/ 2435019 w 2449767"/>
              <a:gd name="connsiteY2" fmla="*/ 25267 h 6868518"/>
              <a:gd name="connsiteX3" fmla="*/ 2449767 w 2449767"/>
              <a:gd name="connsiteY3" fmla="*/ 6868518 h 6868518"/>
              <a:gd name="connsiteX4" fmla="*/ 60528 w 2449767"/>
              <a:gd name="connsiteY4" fmla="*/ 6868518 h 6868518"/>
              <a:gd name="connsiteX0" fmla="*/ 30725 w 2419964"/>
              <a:gd name="connsiteY0" fmla="*/ 6868518 h 6868518"/>
              <a:gd name="connsiteX1" fmla="*/ 0 w 2419964"/>
              <a:gd name="connsiteY1" fmla="*/ 0 h 6868518"/>
              <a:gd name="connsiteX2" fmla="*/ 2405216 w 2419964"/>
              <a:gd name="connsiteY2" fmla="*/ 25267 h 6868518"/>
              <a:gd name="connsiteX3" fmla="*/ 2419964 w 2419964"/>
              <a:gd name="connsiteY3" fmla="*/ 6868518 h 6868518"/>
              <a:gd name="connsiteX4" fmla="*/ 30725 w 2419964"/>
              <a:gd name="connsiteY4" fmla="*/ 6868518 h 6868518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2391648 w 2406396"/>
              <a:gd name="connsiteY2" fmla="*/ 0 h 6843251"/>
              <a:gd name="connsiteX3" fmla="*/ 2406396 w 2406396"/>
              <a:gd name="connsiteY3" fmla="*/ 6843251 h 6843251"/>
              <a:gd name="connsiteX4" fmla="*/ 17157 w 2406396"/>
              <a:gd name="connsiteY4" fmla="*/ 6843251 h 6843251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900522 w 2406396"/>
              <a:gd name="connsiteY2" fmla="*/ 94573 h 6843251"/>
              <a:gd name="connsiteX3" fmla="*/ 2391648 w 2406396"/>
              <a:gd name="connsiteY3" fmla="*/ 0 h 6843251"/>
              <a:gd name="connsiteX4" fmla="*/ 2406396 w 2406396"/>
              <a:gd name="connsiteY4" fmla="*/ 6843251 h 6843251"/>
              <a:gd name="connsiteX5" fmla="*/ 17157 w 2406396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748678 h 6748678"/>
              <a:gd name="connsiteX1" fmla="*/ 14931 w 2389239"/>
              <a:gd name="connsiteY1" fmla="*/ 1130267 h 6748678"/>
              <a:gd name="connsiteX2" fmla="*/ 883365 w 2389239"/>
              <a:gd name="connsiteY2" fmla="*/ 0 h 6748678"/>
              <a:gd name="connsiteX3" fmla="*/ 1489292 w 2389239"/>
              <a:gd name="connsiteY3" fmla="*/ 2474559 h 6748678"/>
              <a:gd name="connsiteX4" fmla="*/ 2389239 w 2389239"/>
              <a:gd name="connsiteY4" fmla="*/ 6748678 h 6748678"/>
              <a:gd name="connsiteX5" fmla="*/ 0 w 2389239"/>
              <a:gd name="connsiteY5" fmla="*/ 6748678 h 6748678"/>
              <a:gd name="connsiteX0" fmla="*/ 0 w 2257248"/>
              <a:gd name="connsiteY0" fmla="*/ 6748678 h 6748678"/>
              <a:gd name="connsiteX1" fmla="*/ 14931 w 2257248"/>
              <a:gd name="connsiteY1" fmla="*/ 1130267 h 6748678"/>
              <a:gd name="connsiteX2" fmla="*/ 883365 w 2257248"/>
              <a:gd name="connsiteY2" fmla="*/ 0 h 6748678"/>
              <a:gd name="connsiteX3" fmla="*/ 1489292 w 2257248"/>
              <a:gd name="connsiteY3" fmla="*/ 2474559 h 6748678"/>
              <a:gd name="connsiteX4" fmla="*/ 2257248 w 2257248"/>
              <a:gd name="connsiteY4" fmla="*/ 5981012 h 6748678"/>
              <a:gd name="connsiteX5" fmla="*/ 0 w 2257248"/>
              <a:gd name="connsiteY5" fmla="*/ 6748678 h 6748678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60901"/>
              <a:gd name="connsiteX1" fmla="*/ 14931 w 2257248"/>
              <a:gd name="connsiteY1" fmla="*/ 1130267 h 7360901"/>
              <a:gd name="connsiteX2" fmla="*/ 883365 w 2257248"/>
              <a:gd name="connsiteY2" fmla="*/ 0 h 7360901"/>
              <a:gd name="connsiteX3" fmla="*/ 1489292 w 2257248"/>
              <a:gd name="connsiteY3" fmla="*/ 2474559 h 7360901"/>
              <a:gd name="connsiteX4" fmla="*/ 2257248 w 2257248"/>
              <a:gd name="connsiteY4" fmla="*/ 5981012 h 7360901"/>
              <a:gd name="connsiteX5" fmla="*/ 1225396 w 2257248"/>
              <a:gd name="connsiteY5" fmla="*/ 7360901 h 7360901"/>
              <a:gd name="connsiteX6" fmla="*/ 0 w 2257248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78851 w 2272846"/>
              <a:gd name="connsiteY3" fmla="*/ 2516298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2846" h="7388975">
                <a:moveTo>
                  <a:pt x="0" y="6776752"/>
                </a:moveTo>
                <a:cubicBezTo>
                  <a:pt x="35960" y="4106294"/>
                  <a:pt x="5436" y="5970376"/>
                  <a:pt x="14931" y="1158341"/>
                </a:cubicBezTo>
                <a:lnTo>
                  <a:pt x="913103" y="0"/>
                </a:lnTo>
                <a:lnTo>
                  <a:pt x="1478851" y="2516298"/>
                </a:lnTo>
                <a:lnTo>
                  <a:pt x="2272846" y="6024823"/>
                </a:lnTo>
                <a:cubicBezTo>
                  <a:pt x="1844615" y="6576509"/>
                  <a:pt x="1637115" y="6834645"/>
                  <a:pt x="1225396" y="7388975"/>
                </a:cubicBezTo>
                <a:lnTo>
                  <a:pt x="0" y="6776752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41E70D2-3C47-426D-B402-B28662FF58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D7DAA508-36C8-4EB3-87D4-CCCBA0F98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E0A145E-3CC3-4B87-BDD7-3B50FB450C7D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57538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9CF9630-0BC8-4B1F-9F52-DDC95A683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" y="428"/>
            <a:ext cx="12180952" cy="68571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10A2DC-F138-44B4-9499-2C22BBE3FCA7}"/>
              </a:ext>
            </a:extLst>
          </p:cNvPr>
          <p:cNvSpPr/>
          <p:nvPr/>
        </p:nvSpPr>
        <p:spPr>
          <a:xfrm rot="3177559">
            <a:off x="3711770" y="-1507466"/>
            <a:ext cx="9276090" cy="10896777"/>
          </a:xfrm>
          <a:custGeom>
            <a:avLst/>
            <a:gdLst>
              <a:gd name="connsiteX0" fmla="*/ 0 w 9308150"/>
              <a:gd name="connsiteY0" fmla="*/ 0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0 w 9308150"/>
              <a:gd name="connsiteY4" fmla="*/ 0 h 11096278"/>
              <a:gd name="connsiteX0" fmla="*/ 14797 w 9308150"/>
              <a:gd name="connsiteY0" fmla="*/ 5261677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14797 w 9308150"/>
              <a:gd name="connsiteY4" fmla="*/ 5261677 h 11096278"/>
              <a:gd name="connsiteX0" fmla="*/ 14797 w 9308150"/>
              <a:gd name="connsiteY0" fmla="*/ 5034282 h 10868883"/>
              <a:gd name="connsiteX1" fmla="*/ 3790568 w 9308150"/>
              <a:gd name="connsiteY1" fmla="*/ 0 h 10868883"/>
              <a:gd name="connsiteX2" fmla="*/ 9308150 w 9308150"/>
              <a:gd name="connsiteY2" fmla="*/ 10868883 h 10868883"/>
              <a:gd name="connsiteX3" fmla="*/ 0 w 9308150"/>
              <a:gd name="connsiteY3" fmla="*/ 10868883 h 10868883"/>
              <a:gd name="connsiteX4" fmla="*/ 14797 w 9308150"/>
              <a:gd name="connsiteY4" fmla="*/ 5034282 h 10868883"/>
              <a:gd name="connsiteX0" fmla="*/ 14797 w 9371059"/>
              <a:gd name="connsiteY0" fmla="*/ 5034282 h 10868883"/>
              <a:gd name="connsiteX1" fmla="*/ 3790568 w 9371059"/>
              <a:gd name="connsiteY1" fmla="*/ 0 h 10868883"/>
              <a:gd name="connsiteX2" fmla="*/ 9308150 w 9371059"/>
              <a:gd name="connsiteY2" fmla="*/ 10868883 h 10868883"/>
              <a:gd name="connsiteX3" fmla="*/ 0 w 9371059"/>
              <a:gd name="connsiteY3" fmla="*/ 10868883 h 10868883"/>
              <a:gd name="connsiteX4" fmla="*/ 14797 w 9371059"/>
              <a:gd name="connsiteY4" fmla="*/ 5034282 h 10868883"/>
              <a:gd name="connsiteX0" fmla="*/ 14797 w 7655869"/>
              <a:gd name="connsiteY0" fmla="*/ 5034282 h 10868883"/>
              <a:gd name="connsiteX1" fmla="*/ 3790568 w 7655869"/>
              <a:gd name="connsiteY1" fmla="*/ 0 h 10868883"/>
              <a:gd name="connsiteX2" fmla="*/ 4164672 w 7655869"/>
              <a:gd name="connsiteY2" fmla="*/ 10853551 h 10868883"/>
              <a:gd name="connsiteX3" fmla="*/ 0 w 7655869"/>
              <a:gd name="connsiteY3" fmla="*/ 10868883 h 10868883"/>
              <a:gd name="connsiteX4" fmla="*/ 14797 w 7655869"/>
              <a:gd name="connsiteY4" fmla="*/ 5034282 h 10868883"/>
              <a:gd name="connsiteX0" fmla="*/ 14797 w 9709138"/>
              <a:gd name="connsiteY0" fmla="*/ 5034282 h 10868883"/>
              <a:gd name="connsiteX1" fmla="*/ 3790568 w 9709138"/>
              <a:gd name="connsiteY1" fmla="*/ 0 h 10868883"/>
              <a:gd name="connsiteX2" fmla="*/ 4164672 w 9709138"/>
              <a:gd name="connsiteY2" fmla="*/ 10853551 h 10868883"/>
              <a:gd name="connsiteX3" fmla="*/ 0 w 9709138"/>
              <a:gd name="connsiteY3" fmla="*/ 10868883 h 10868883"/>
              <a:gd name="connsiteX4" fmla="*/ 14797 w 9709138"/>
              <a:gd name="connsiteY4" fmla="*/ 5034282 h 10868883"/>
              <a:gd name="connsiteX0" fmla="*/ 14797 w 9722309"/>
              <a:gd name="connsiteY0" fmla="*/ 5034282 h 10876502"/>
              <a:gd name="connsiteX1" fmla="*/ 3790568 w 9722309"/>
              <a:gd name="connsiteY1" fmla="*/ 0 h 10876502"/>
              <a:gd name="connsiteX2" fmla="*/ 4195084 w 9722309"/>
              <a:gd name="connsiteY2" fmla="*/ 10876502 h 10876502"/>
              <a:gd name="connsiteX3" fmla="*/ 0 w 9722309"/>
              <a:gd name="connsiteY3" fmla="*/ 10868883 h 10876502"/>
              <a:gd name="connsiteX4" fmla="*/ 14797 w 9722309"/>
              <a:gd name="connsiteY4" fmla="*/ 5034282 h 10876502"/>
              <a:gd name="connsiteX0" fmla="*/ 14797 w 9590624"/>
              <a:gd name="connsiteY0" fmla="*/ 5034282 h 10876502"/>
              <a:gd name="connsiteX1" fmla="*/ 3790568 w 9590624"/>
              <a:gd name="connsiteY1" fmla="*/ 0 h 10876502"/>
              <a:gd name="connsiteX2" fmla="*/ 4195084 w 9590624"/>
              <a:gd name="connsiteY2" fmla="*/ 10876502 h 10876502"/>
              <a:gd name="connsiteX3" fmla="*/ 0 w 9590624"/>
              <a:gd name="connsiteY3" fmla="*/ 10868883 h 10876502"/>
              <a:gd name="connsiteX4" fmla="*/ 14797 w 9590624"/>
              <a:gd name="connsiteY4" fmla="*/ 5034282 h 10876502"/>
              <a:gd name="connsiteX0" fmla="*/ 14797 w 9599456"/>
              <a:gd name="connsiteY0" fmla="*/ 5054557 h 10896777"/>
              <a:gd name="connsiteX1" fmla="*/ 3805869 w 9599456"/>
              <a:gd name="connsiteY1" fmla="*/ 0 h 10896777"/>
              <a:gd name="connsiteX2" fmla="*/ 4195084 w 9599456"/>
              <a:gd name="connsiteY2" fmla="*/ 10896777 h 10896777"/>
              <a:gd name="connsiteX3" fmla="*/ 0 w 9599456"/>
              <a:gd name="connsiteY3" fmla="*/ 10889158 h 10896777"/>
              <a:gd name="connsiteX4" fmla="*/ 14797 w 9599456"/>
              <a:gd name="connsiteY4" fmla="*/ 5054557 h 10896777"/>
              <a:gd name="connsiteX0" fmla="*/ 14797 w 8418639"/>
              <a:gd name="connsiteY0" fmla="*/ 5054557 h 10896777"/>
              <a:gd name="connsiteX1" fmla="*/ 3805869 w 8418639"/>
              <a:gd name="connsiteY1" fmla="*/ 0 h 10896777"/>
              <a:gd name="connsiteX2" fmla="*/ 4195084 w 8418639"/>
              <a:gd name="connsiteY2" fmla="*/ 10896777 h 10896777"/>
              <a:gd name="connsiteX3" fmla="*/ 0 w 8418639"/>
              <a:gd name="connsiteY3" fmla="*/ 10889158 h 10896777"/>
              <a:gd name="connsiteX4" fmla="*/ 14797 w 8418639"/>
              <a:gd name="connsiteY4" fmla="*/ 5054557 h 10896777"/>
              <a:gd name="connsiteX0" fmla="*/ 14797 w 8358492"/>
              <a:gd name="connsiteY0" fmla="*/ 5054557 h 10896777"/>
              <a:gd name="connsiteX1" fmla="*/ 3805869 w 8358492"/>
              <a:gd name="connsiteY1" fmla="*/ 0 h 10896777"/>
              <a:gd name="connsiteX2" fmla="*/ 4195084 w 8358492"/>
              <a:gd name="connsiteY2" fmla="*/ 10896777 h 10896777"/>
              <a:gd name="connsiteX3" fmla="*/ 0 w 8358492"/>
              <a:gd name="connsiteY3" fmla="*/ 10889158 h 10896777"/>
              <a:gd name="connsiteX4" fmla="*/ 14797 w 8358492"/>
              <a:gd name="connsiteY4" fmla="*/ 5054557 h 10896777"/>
              <a:gd name="connsiteX0" fmla="*/ 14797 w 8003272"/>
              <a:gd name="connsiteY0" fmla="*/ 5054557 h 10896777"/>
              <a:gd name="connsiteX1" fmla="*/ 3805869 w 8003272"/>
              <a:gd name="connsiteY1" fmla="*/ 0 h 10896777"/>
              <a:gd name="connsiteX2" fmla="*/ 4195084 w 8003272"/>
              <a:gd name="connsiteY2" fmla="*/ 10896777 h 10896777"/>
              <a:gd name="connsiteX3" fmla="*/ 0 w 8003272"/>
              <a:gd name="connsiteY3" fmla="*/ 10889158 h 10896777"/>
              <a:gd name="connsiteX4" fmla="*/ 14797 w 8003272"/>
              <a:gd name="connsiteY4" fmla="*/ 5054557 h 10896777"/>
              <a:gd name="connsiteX0" fmla="*/ 14797 w 8057955"/>
              <a:gd name="connsiteY0" fmla="*/ 5054557 h 10896777"/>
              <a:gd name="connsiteX1" fmla="*/ 3805869 w 8057955"/>
              <a:gd name="connsiteY1" fmla="*/ 0 h 10896777"/>
              <a:gd name="connsiteX2" fmla="*/ 4195084 w 8057955"/>
              <a:gd name="connsiteY2" fmla="*/ 10896777 h 10896777"/>
              <a:gd name="connsiteX3" fmla="*/ 0 w 8057955"/>
              <a:gd name="connsiteY3" fmla="*/ 10889158 h 10896777"/>
              <a:gd name="connsiteX4" fmla="*/ 14797 w 8057955"/>
              <a:gd name="connsiteY4" fmla="*/ 5054557 h 10896777"/>
              <a:gd name="connsiteX0" fmla="*/ 14797 w 8003774"/>
              <a:gd name="connsiteY0" fmla="*/ 5054927 h 10897147"/>
              <a:gd name="connsiteX1" fmla="*/ 3805869 w 8003774"/>
              <a:gd name="connsiteY1" fmla="*/ 370 h 10897147"/>
              <a:gd name="connsiteX2" fmla="*/ 8002555 w 8003774"/>
              <a:gd name="connsiteY2" fmla="*/ 4821082 h 10897147"/>
              <a:gd name="connsiteX3" fmla="*/ 4195084 w 8003774"/>
              <a:gd name="connsiteY3" fmla="*/ 10897147 h 10897147"/>
              <a:gd name="connsiteX4" fmla="*/ 0 w 8003774"/>
              <a:gd name="connsiteY4" fmla="*/ 10889528 h 10897147"/>
              <a:gd name="connsiteX5" fmla="*/ 14797 w 8003774"/>
              <a:gd name="connsiteY5" fmla="*/ 5054927 h 10897147"/>
              <a:gd name="connsiteX0" fmla="*/ 14797 w 9235868"/>
              <a:gd name="connsiteY0" fmla="*/ 5055021 h 10897241"/>
              <a:gd name="connsiteX1" fmla="*/ 3805869 w 9235868"/>
              <a:gd name="connsiteY1" fmla="*/ 464 h 10897241"/>
              <a:gd name="connsiteX2" fmla="*/ 9235042 w 9235868"/>
              <a:gd name="connsiteY2" fmla="*/ 4200007 h 10897241"/>
              <a:gd name="connsiteX3" fmla="*/ 4195084 w 9235868"/>
              <a:gd name="connsiteY3" fmla="*/ 10897241 h 10897241"/>
              <a:gd name="connsiteX4" fmla="*/ 0 w 9235868"/>
              <a:gd name="connsiteY4" fmla="*/ 10889622 h 10897241"/>
              <a:gd name="connsiteX5" fmla="*/ 14797 w 9235868"/>
              <a:gd name="connsiteY5" fmla="*/ 5055021 h 10897241"/>
              <a:gd name="connsiteX0" fmla="*/ 14797 w 9235868"/>
              <a:gd name="connsiteY0" fmla="*/ 5054896 h 10897116"/>
              <a:gd name="connsiteX1" fmla="*/ 3805869 w 9235868"/>
              <a:gd name="connsiteY1" fmla="*/ 339 h 10897116"/>
              <a:gd name="connsiteX2" fmla="*/ 9235042 w 9235868"/>
              <a:gd name="connsiteY2" fmla="*/ 4199882 h 10897116"/>
              <a:gd name="connsiteX3" fmla="*/ 4195084 w 9235868"/>
              <a:gd name="connsiteY3" fmla="*/ 10897116 h 10897116"/>
              <a:gd name="connsiteX4" fmla="*/ 0 w 9235868"/>
              <a:gd name="connsiteY4" fmla="*/ 10889497 h 10897116"/>
              <a:gd name="connsiteX5" fmla="*/ 14797 w 9235868"/>
              <a:gd name="connsiteY5" fmla="*/ 5054896 h 10897116"/>
              <a:gd name="connsiteX0" fmla="*/ 14797 w 9235868"/>
              <a:gd name="connsiteY0" fmla="*/ 5054557 h 10896777"/>
              <a:gd name="connsiteX1" fmla="*/ 3805869 w 9235868"/>
              <a:gd name="connsiteY1" fmla="*/ 0 h 10896777"/>
              <a:gd name="connsiteX2" fmla="*/ 9235042 w 9235868"/>
              <a:gd name="connsiteY2" fmla="*/ 4199543 h 10896777"/>
              <a:gd name="connsiteX3" fmla="*/ 4195084 w 9235868"/>
              <a:gd name="connsiteY3" fmla="*/ 10896777 h 10896777"/>
              <a:gd name="connsiteX4" fmla="*/ 0 w 9235868"/>
              <a:gd name="connsiteY4" fmla="*/ 10889158 h 10896777"/>
              <a:gd name="connsiteX5" fmla="*/ 14797 w 9235868"/>
              <a:gd name="connsiteY5" fmla="*/ 5054557 h 10896777"/>
              <a:gd name="connsiteX0" fmla="*/ 14797 w 9220949"/>
              <a:gd name="connsiteY0" fmla="*/ 5054557 h 10896777"/>
              <a:gd name="connsiteX1" fmla="*/ 3805869 w 9220949"/>
              <a:gd name="connsiteY1" fmla="*/ 0 h 10896777"/>
              <a:gd name="connsiteX2" fmla="*/ 9220120 w 9220949"/>
              <a:gd name="connsiteY2" fmla="*/ 4092818 h 10896777"/>
              <a:gd name="connsiteX3" fmla="*/ 4195084 w 9220949"/>
              <a:gd name="connsiteY3" fmla="*/ 10896777 h 10896777"/>
              <a:gd name="connsiteX4" fmla="*/ 0 w 9220949"/>
              <a:gd name="connsiteY4" fmla="*/ 10889158 h 10896777"/>
              <a:gd name="connsiteX5" fmla="*/ 14797 w 9220949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76090"/>
              <a:gd name="connsiteY0" fmla="*/ 5054557 h 10896777"/>
              <a:gd name="connsiteX1" fmla="*/ 3805869 w 9276090"/>
              <a:gd name="connsiteY1" fmla="*/ 0 h 10896777"/>
              <a:gd name="connsiteX2" fmla="*/ 9276090 w 9276090"/>
              <a:gd name="connsiteY2" fmla="*/ 4143443 h 10896777"/>
              <a:gd name="connsiteX3" fmla="*/ 4195084 w 9276090"/>
              <a:gd name="connsiteY3" fmla="*/ 10896777 h 10896777"/>
              <a:gd name="connsiteX4" fmla="*/ 0 w 9276090"/>
              <a:gd name="connsiteY4" fmla="*/ 10889158 h 10896777"/>
              <a:gd name="connsiteX5" fmla="*/ 14797 w 9276090"/>
              <a:gd name="connsiteY5" fmla="*/ 5054557 h 1089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6090" h="10896777">
                <a:moveTo>
                  <a:pt x="14797" y="5054557"/>
                </a:moveTo>
                <a:lnTo>
                  <a:pt x="3805869" y="0"/>
                </a:lnTo>
                <a:cubicBezTo>
                  <a:pt x="6631958" y="2091471"/>
                  <a:pt x="7997101" y="3177138"/>
                  <a:pt x="9276090" y="4143443"/>
                </a:cubicBezTo>
                <a:lnTo>
                  <a:pt x="4195084" y="10896777"/>
                </a:lnTo>
                <a:lnTo>
                  <a:pt x="0" y="10889158"/>
                </a:lnTo>
                <a:cubicBezTo>
                  <a:pt x="4932" y="8944291"/>
                  <a:pt x="9865" y="6999424"/>
                  <a:pt x="14797" y="5054557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A1FD8AC-CA6B-4CEF-BD05-78371659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12" y="2918545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80CE945-49EB-4E49-B187-1F6CB191EA0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53523" y="2920581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1343F4-FF2D-4C6E-81B8-1700F70B4DC1}"/>
              </a:ext>
            </a:extLst>
          </p:cNvPr>
          <p:cNvSpPr txBox="1"/>
          <p:nvPr/>
        </p:nvSpPr>
        <p:spPr>
          <a:xfrm>
            <a:off x="10360047" y="11766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60F8EA15-627A-4660-81C5-A37523FE34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FEEB89D-B9C4-4C00-99C5-3991A13DFD7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898291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ulleted_Content">
  <p:cSld name="1_Title_and_Bulleted_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67" y="-31972"/>
            <a:ext cx="12200424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0360047" y="18812"/>
            <a:ext cx="1848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652269" y="2612437"/>
            <a:ext cx="10816800" cy="2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609585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828754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2"/>
          </p:nvPr>
        </p:nvSpPr>
        <p:spPr>
          <a:xfrm>
            <a:off x="652269" y="790145"/>
            <a:ext cx="85712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Google Shape;72;p15"/>
          <p:cNvSpPr txBox="1"/>
          <p:nvPr/>
        </p:nvSpPr>
        <p:spPr>
          <a:xfrm>
            <a:off x="6355303" y="6609329"/>
            <a:ext cx="7827600" cy="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33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2019, Amazon Web Services, Inc. or its affiliates. All rights reserved.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3987297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35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4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25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30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50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75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3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104BD-B345-B647-8750-DEFC8468D1D6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14">
            <a:extLst>
              <a:ext uri="{FF2B5EF4-FFF2-40B4-BE49-F238E27FC236}">
                <a16:creationId xmlns:a16="http://schemas.microsoft.com/office/drawing/2014/main" id="{F280670F-6192-D145-B9A5-690DAD52EE2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" y="0"/>
            <a:ext cx="12192758" cy="6876000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9B576A3E-BF21-984E-AF39-E644ADD05834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09396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56C14-E6D2-E548-BD4A-3C4FFE429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773" y="1122363"/>
            <a:ext cx="10284032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of the Graph, Graph Analysis, and Graph Neural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F37F70-708D-0F43-94DC-B493AFAC5C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Jian Zhang</a:t>
            </a:r>
          </a:p>
          <a:p>
            <a:r>
              <a:rPr lang="en-US" b="1" dirty="0" err="1"/>
              <a:t>jamezhang@amazon.com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5317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3FB7DB-6C6F-0441-B72F-5254E35C1E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Concepts and terms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74D20D0-AB0B-1D43-A2D2-EDFAE0694530}"/>
              </a:ext>
            </a:extLst>
          </p:cNvPr>
          <p:cNvSpPr/>
          <p:nvPr/>
        </p:nvSpPr>
        <p:spPr>
          <a:xfrm>
            <a:off x="3868499" y="2151870"/>
            <a:ext cx="44550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Undirected </a:t>
            </a:r>
            <a:r>
              <a:rPr lang="en-US" sz="3600" dirty="0"/>
              <a:t>vs</a:t>
            </a:r>
            <a:r>
              <a:rPr lang="en-US" sz="3600" dirty="0">
                <a:solidFill>
                  <a:schemeClr val="accent1"/>
                </a:solidFill>
              </a:rPr>
              <a:t> Directed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154D5B-43AC-C348-9764-1B5DA5A29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64" y="2945162"/>
            <a:ext cx="4484573" cy="2559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65012A-226D-654A-BEF0-17CA4E0D5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265" y="2990858"/>
            <a:ext cx="4273454" cy="255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24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B94BE6-2472-FB44-8EC6-FFDAA0E7B2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Concepts and terms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0BF334-BA51-D448-AE0A-E4ED2B0B9ED5}"/>
              </a:ext>
            </a:extLst>
          </p:cNvPr>
          <p:cNvSpPr/>
          <p:nvPr/>
        </p:nvSpPr>
        <p:spPr>
          <a:xfrm>
            <a:off x="2856459" y="2105259"/>
            <a:ext cx="64790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Homogeneous </a:t>
            </a:r>
            <a:r>
              <a:rPr lang="en-US" sz="3600" dirty="0"/>
              <a:t>vs</a:t>
            </a:r>
            <a:r>
              <a:rPr lang="en-US" sz="3600" dirty="0">
                <a:solidFill>
                  <a:schemeClr val="accent1"/>
                </a:solidFill>
              </a:rPr>
              <a:t> Heterogeneous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A04E9-268E-554A-97A2-83F600758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009" y="3154370"/>
            <a:ext cx="4014486" cy="2472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F2B487-7D32-8A46-B123-4BAC132EE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506" y="3185660"/>
            <a:ext cx="3633581" cy="230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4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069C72-0BD9-9A44-B820-7B1D3C496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546" y="2692479"/>
            <a:ext cx="4074984" cy="34844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CBC34-034C-E84E-B66A-FB2C03F33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042592"/>
            <a:ext cx="10816920" cy="21816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Graph analysis and learning has a long history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0FA18F-DC89-D846-9653-F815851A19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Graph Neural Network (GNN)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766A69-E087-F94E-99B3-9982AFB2B948}"/>
              </a:ext>
            </a:extLst>
          </p:cNvPr>
          <p:cNvGrpSpPr/>
          <p:nvPr/>
        </p:nvGrpSpPr>
        <p:grpSpPr>
          <a:xfrm>
            <a:off x="1355271" y="1750829"/>
            <a:ext cx="9192986" cy="4300670"/>
            <a:chOff x="1355271" y="1750829"/>
            <a:chExt cx="9192986" cy="4300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718E0B9-FBBD-B44B-B39C-933DBCCB62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16" b="4317"/>
            <a:stretch/>
          </p:blipFill>
          <p:spPr bwMode="auto">
            <a:xfrm>
              <a:off x="1488107" y="3420367"/>
              <a:ext cx="4197182" cy="2376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5" descr="C:\Users\jermaine\Desktop\82a9f98791a97cd200cf085936eb3ccd.jpg">
              <a:extLst>
                <a:ext uri="{FF2B5EF4-FFF2-40B4-BE49-F238E27FC236}">
                  <a16:creationId xmlns:a16="http://schemas.microsoft.com/office/drawing/2014/main" id="{24F2582C-A935-6D4E-BF5C-2CAF56A300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58"/>
            <a:stretch/>
          </p:blipFill>
          <p:spPr bwMode="auto">
            <a:xfrm>
              <a:off x="5759695" y="3187176"/>
              <a:ext cx="4580143" cy="2864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F6F82B-3783-BA42-A31A-734B0B63E5FC}"/>
                </a:ext>
              </a:extLst>
            </p:cNvPr>
            <p:cNvSpPr/>
            <p:nvPr/>
          </p:nvSpPr>
          <p:spPr>
            <a:xfrm>
              <a:off x="1355271" y="1750829"/>
              <a:ext cx="9192986" cy="14157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/>
                <a:t>DL(NN) + Graph =&gt; GNN</a:t>
              </a:r>
            </a:p>
            <a:p>
              <a:pPr algn="ctr"/>
              <a:endParaRPr lang="en-US" sz="3200" dirty="0">
                <a:solidFill>
                  <a:schemeClr val="accent1"/>
                </a:solidFill>
              </a:endParaRPr>
            </a:p>
            <a:p>
              <a:pPr algn="ctr"/>
              <a:r>
                <a:rPr lang="en-US" sz="2200" dirty="0">
                  <a:solidFill>
                    <a:schemeClr val="accent1"/>
                  </a:solidFill>
                </a:rPr>
                <a:t>A family of (deep) neural networks that learn node, edge, and graph 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654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B8879-C36D-7343-BE5F-F684DFE9B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444383-D8D8-E64A-951A-A8E0D961AE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GNN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1864FB-45E6-A54A-AD81-D406A5B6D7A7}"/>
              </a:ext>
            </a:extLst>
          </p:cNvPr>
          <p:cNvSpPr/>
          <p:nvPr/>
        </p:nvSpPr>
        <p:spPr>
          <a:xfrm>
            <a:off x="4234294" y="2444262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Manual</a:t>
            </a:r>
          </a:p>
        </p:txBody>
      </p:sp>
      <p:pic>
        <p:nvPicPr>
          <p:cNvPr id="21" name="Picture 2" descr="https://miro.medium.com/max/2460/1*Rf98vgvcLle1SZvLmmIwaQ.png">
            <a:extLst>
              <a:ext uri="{FF2B5EF4-FFF2-40B4-BE49-F238E27FC236}">
                <a16:creationId xmlns:a16="http://schemas.microsoft.com/office/drawing/2014/main" id="{E2B4B749-AEA8-D447-838D-DCBA49E06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38" y="2605044"/>
            <a:ext cx="3316713" cy="227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AFE8659-83C4-9844-994C-549E86119EC4}"/>
              </a:ext>
            </a:extLst>
          </p:cNvPr>
          <p:cNvSpPr txBox="1"/>
          <p:nvPr/>
        </p:nvSpPr>
        <p:spPr>
          <a:xfrm>
            <a:off x="5984763" y="1851139"/>
            <a:ext cx="3620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Traditional Graph Learning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1E1F26-5F64-6148-8E81-CDADEE5E5BF0}"/>
              </a:ext>
            </a:extLst>
          </p:cNvPr>
          <p:cNvSpPr/>
          <p:nvPr/>
        </p:nvSpPr>
        <p:spPr>
          <a:xfrm>
            <a:off x="4477739" y="1687204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DL Models CNN/RNN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1739B5-555D-F141-BB51-E2D0494020F4}"/>
              </a:ext>
            </a:extLst>
          </p:cNvPr>
          <p:cNvSpPr/>
          <p:nvPr/>
        </p:nvSpPr>
        <p:spPr>
          <a:xfrm>
            <a:off x="6893627" y="2444262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Manual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102810-BF0F-1443-BD58-4D3268BD7BC4}"/>
              </a:ext>
            </a:extLst>
          </p:cNvPr>
          <p:cNvSpPr txBox="1"/>
          <p:nvPr/>
        </p:nvSpPr>
        <p:spPr>
          <a:xfrm>
            <a:off x="6902180" y="5783326"/>
            <a:ext cx="2851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Deep Graph Learning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68B87C-73B6-BC44-973D-D0CB39005EC0}"/>
              </a:ext>
            </a:extLst>
          </p:cNvPr>
          <p:cNvSpPr/>
          <p:nvPr/>
        </p:nvSpPr>
        <p:spPr>
          <a:xfrm>
            <a:off x="4234293" y="4781004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DL Models CNN/RNN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7EA536-9F73-844E-B86D-69E7AB061A83}"/>
              </a:ext>
            </a:extLst>
          </p:cNvPr>
          <p:cNvSpPr/>
          <p:nvPr/>
        </p:nvSpPr>
        <p:spPr>
          <a:xfrm>
            <a:off x="6902180" y="4781004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GNN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9E996B-D575-9545-BFEA-20DC2D2F8759}"/>
              </a:ext>
            </a:extLst>
          </p:cNvPr>
          <p:cNvSpPr/>
          <p:nvPr/>
        </p:nvSpPr>
        <p:spPr>
          <a:xfrm>
            <a:off x="9753190" y="4781004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MLP</a:t>
            </a:r>
            <a:endParaRPr lang="en-US" dirty="0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42AA820-F434-F84D-8F27-6302C67ECCD2}"/>
              </a:ext>
            </a:extLst>
          </p:cNvPr>
          <p:cNvSpPr/>
          <p:nvPr/>
        </p:nvSpPr>
        <p:spPr>
          <a:xfrm rot="10800000">
            <a:off x="8790053" y="5066207"/>
            <a:ext cx="433416" cy="24233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E131857C-ADAB-8E4A-A172-3FF265FB730F}"/>
              </a:ext>
            </a:extLst>
          </p:cNvPr>
          <p:cNvSpPr/>
          <p:nvPr/>
        </p:nvSpPr>
        <p:spPr>
          <a:xfrm rot="10800000">
            <a:off x="6045850" y="5071063"/>
            <a:ext cx="433416" cy="24233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098068D-2853-4041-90AD-3AF61634571E}"/>
              </a:ext>
            </a:extLst>
          </p:cNvPr>
          <p:cNvGrpSpPr/>
          <p:nvPr/>
        </p:nvGrpSpPr>
        <p:grpSpPr>
          <a:xfrm>
            <a:off x="3379808" y="2742691"/>
            <a:ext cx="8611602" cy="1659169"/>
            <a:chOff x="3379808" y="2742691"/>
            <a:chExt cx="8611602" cy="1659169"/>
          </a:xfrm>
        </p:grpSpPr>
        <p:sp>
          <p:nvSpPr>
            <p:cNvPr id="34" name="Right Arrow 33">
              <a:extLst>
                <a:ext uri="{FF2B5EF4-FFF2-40B4-BE49-F238E27FC236}">
                  <a16:creationId xmlns:a16="http://schemas.microsoft.com/office/drawing/2014/main" id="{B3A8BA8A-6335-CD4D-8714-42CD4FD506BD}"/>
                </a:ext>
              </a:extLst>
            </p:cNvPr>
            <p:cNvSpPr/>
            <p:nvPr/>
          </p:nvSpPr>
          <p:spPr>
            <a:xfrm>
              <a:off x="3379808" y="3729403"/>
              <a:ext cx="683024" cy="4865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19F5A3E-7B0D-C844-BB59-A9BF86534C74}"/>
                </a:ext>
              </a:extLst>
            </p:cNvPr>
            <p:cNvSpPr/>
            <p:nvPr/>
          </p:nvSpPr>
          <p:spPr>
            <a:xfrm>
              <a:off x="4234293" y="3582864"/>
              <a:ext cx="1511933" cy="818996"/>
            </a:xfrm>
            <a:prstGeom prst="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Node/Edge</a:t>
              </a:r>
            </a:p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4AA4FBF4-F22C-C74D-9323-F738BBF8A8F0}"/>
                </a:ext>
              </a:extLst>
            </p:cNvPr>
            <p:cNvSpPr/>
            <p:nvPr/>
          </p:nvSpPr>
          <p:spPr>
            <a:xfrm>
              <a:off x="5967161" y="3729402"/>
              <a:ext cx="683024" cy="4865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EC8C264-ADAF-0E42-8E95-5A81DC91861A}"/>
                </a:ext>
              </a:extLst>
            </p:cNvPr>
            <p:cNvSpPr/>
            <p:nvPr/>
          </p:nvSpPr>
          <p:spPr>
            <a:xfrm>
              <a:off x="6809729" y="3597110"/>
              <a:ext cx="1673393" cy="779584"/>
            </a:xfrm>
            <a:prstGeom prst="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Structure Feature Extraction</a:t>
              </a:r>
              <a:endParaRPr lang="en-US" dirty="0"/>
            </a:p>
          </p:txBody>
        </p:sp>
        <p:sp>
          <p:nvSpPr>
            <p:cNvPr id="38" name="Right Arrow 37">
              <a:extLst>
                <a:ext uri="{FF2B5EF4-FFF2-40B4-BE49-F238E27FC236}">
                  <a16:creationId xmlns:a16="http://schemas.microsoft.com/office/drawing/2014/main" id="{C5261101-6FCA-214D-A2E6-E99D7A37AF94}"/>
                </a:ext>
              </a:extLst>
            </p:cNvPr>
            <p:cNvSpPr/>
            <p:nvPr/>
          </p:nvSpPr>
          <p:spPr>
            <a:xfrm>
              <a:off x="8726609" y="3743648"/>
              <a:ext cx="683024" cy="4865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955A7DD-D9AD-B843-8B0B-4EAF7C00B864}"/>
                </a:ext>
              </a:extLst>
            </p:cNvPr>
            <p:cNvSpPr/>
            <p:nvPr/>
          </p:nvSpPr>
          <p:spPr>
            <a:xfrm>
              <a:off x="9585391" y="3622276"/>
              <a:ext cx="1511932" cy="779584"/>
            </a:xfrm>
            <a:prstGeom prst="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Classification/ Regression Models</a:t>
              </a:r>
              <a:endParaRPr lang="en-US" dirty="0"/>
            </a:p>
          </p:txBody>
        </p:sp>
        <p:pic>
          <p:nvPicPr>
            <p:cNvPr id="40" name="Picture 6" descr="https://simg.nicepng.com/png/small/129-1290978_teacher-teacher-icon-png.png">
              <a:extLst>
                <a:ext uri="{FF2B5EF4-FFF2-40B4-BE49-F238E27FC236}">
                  <a16:creationId xmlns:a16="http://schemas.microsoft.com/office/drawing/2014/main" id="{D14570EC-9CFA-6E48-A7A1-394DECCA0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8886" y="2742691"/>
              <a:ext cx="596473" cy="481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18EB21C-83B9-5B45-B8C6-E6CDEAB033B1}"/>
                </a:ext>
              </a:extLst>
            </p:cNvPr>
            <p:cNvSpPr txBox="1"/>
            <p:nvPr/>
          </p:nvSpPr>
          <p:spPr>
            <a:xfrm>
              <a:off x="10716189" y="3238391"/>
              <a:ext cx="1275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Supervision</a:t>
              </a:r>
              <a:endParaRPr lang="en-US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A373DD5-6FD3-6849-8990-7D0550FA9290}"/>
              </a:ext>
            </a:extLst>
          </p:cNvPr>
          <p:cNvSpPr txBox="1"/>
          <p:nvPr/>
        </p:nvSpPr>
        <p:spPr>
          <a:xfrm>
            <a:off x="5501133" y="5783326"/>
            <a:ext cx="167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End 2 End</a:t>
            </a:r>
          </a:p>
        </p:txBody>
      </p:sp>
    </p:spTree>
    <p:extLst>
      <p:ext uri="{BB962C8B-B14F-4D97-AF65-F5344CB8AC3E}">
        <p14:creationId xmlns:p14="http://schemas.microsoft.com/office/powerpoint/2010/main" val="70793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/>
      <p:bldP spid="25" grpId="0" animBg="1"/>
      <p:bldP spid="26" grpId="0" animBg="1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5024C52-0B4B-A245-90F8-1E58861664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does GNN 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F0634A-CD09-E047-93FE-84B68158D929}"/>
              </a:ext>
            </a:extLst>
          </p:cNvPr>
          <p:cNvSpPr/>
          <p:nvPr/>
        </p:nvSpPr>
        <p:spPr>
          <a:xfrm>
            <a:off x="5795617" y="3282203"/>
            <a:ext cx="705688" cy="141464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01B369-61A9-6845-9A1C-E89E6301A235}"/>
              </a:ext>
            </a:extLst>
          </p:cNvPr>
          <p:cNvSpPr/>
          <p:nvPr/>
        </p:nvSpPr>
        <p:spPr>
          <a:xfrm>
            <a:off x="5805854" y="4642412"/>
            <a:ext cx="705688" cy="141464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F25722-C50A-3B41-A3B3-97E3644C8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129" t="35859" b="35939"/>
          <a:stretch/>
        </p:blipFill>
        <p:spPr>
          <a:xfrm>
            <a:off x="2124836" y="4533632"/>
            <a:ext cx="640680" cy="568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9FC058-99E2-0246-8358-C3DA1B379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1" r="69883" b="65611"/>
          <a:stretch/>
        </p:blipFill>
        <p:spPr>
          <a:xfrm>
            <a:off x="3051870" y="3429000"/>
            <a:ext cx="541266" cy="6930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902271-03CE-1D43-8CCF-A54A93AFF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1" t="34936" r="72823" b="34937"/>
          <a:stretch/>
        </p:blipFill>
        <p:spPr>
          <a:xfrm>
            <a:off x="2174010" y="2402505"/>
            <a:ext cx="474988" cy="6071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F0D143-723D-7147-9237-D01230594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53" t="36232" r="33476" b="35566"/>
          <a:stretch/>
        </p:blipFill>
        <p:spPr>
          <a:xfrm>
            <a:off x="3958476" y="2533260"/>
            <a:ext cx="640680" cy="5683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9208F2-4A77-854A-A92A-24925EA71AB3}"/>
              </a:ext>
            </a:extLst>
          </p:cNvPr>
          <p:cNvCxnSpPr>
            <a:cxnSpLocks/>
          </p:cNvCxnSpPr>
          <p:nvPr/>
        </p:nvCxnSpPr>
        <p:spPr>
          <a:xfrm>
            <a:off x="2726136" y="3009677"/>
            <a:ext cx="376179" cy="449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F3584D-6584-F247-86FA-FCA0B727E533}"/>
              </a:ext>
            </a:extLst>
          </p:cNvPr>
          <p:cNvCxnSpPr>
            <a:cxnSpLocks/>
          </p:cNvCxnSpPr>
          <p:nvPr/>
        </p:nvCxnSpPr>
        <p:spPr>
          <a:xfrm flipV="1">
            <a:off x="2694956" y="4082596"/>
            <a:ext cx="418270" cy="458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B69021-45D7-9F43-87E7-32BAB3672557}"/>
              </a:ext>
            </a:extLst>
          </p:cNvPr>
          <p:cNvCxnSpPr>
            <a:cxnSpLocks/>
          </p:cNvCxnSpPr>
          <p:nvPr/>
        </p:nvCxnSpPr>
        <p:spPr>
          <a:xfrm flipH="1">
            <a:off x="3526423" y="3115611"/>
            <a:ext cx="492228" cy="405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8A4B2F4-214B-934D-9647-C80557357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1" r="69883" b="65611"/>
          <a:stretch/>
        </p:blipFill>
        <p:spPr>
          <a:xfrm>
            <a:off x="5904550" y="3874026"/>
            <a:ext cx="541266" cy="6930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FC10D4-B9CD-3841-836C-0ED2D3002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53" t="36232" r="33476" b="35566"/>
          <a:stretch/>
        </p:blipFill>
        <p:spPr>
          <a:xfrm>
            <a:off x="5870862" y="2533260"/>
            <a:ext cx="640680" cy="568380"/>
          </a:xfrm>
          <a:prstGeom prst="rect">
            <a:avLst/>
          </a:prstGeom>
        </p:spPr>
      </p:pic>
      <p:sp>
        <p:nvSpPr>
          <p:cNvPr id="17" name="Pentagon 16">
            <a:extLst>
              <a:ext uri="{FF2B5EF4-FFF2-40B4-BE49-F238E27FC236}">
                <a16:creationId xmlns:a16="http://schemas.microsoft.com/office/drawing/2014/main" id="{CAB4FB9D-AFA4-4A4C-985C-F8FFF7F77597}"/>
              </a:ext>
            </a:extLst>
          </p:cNvPr>
          <p:cNvSpPr/>
          <p:nvPr/>
        </p:nvSpPr>
        <p:spPr>
          <a:xfrm>
            <a:off x="4449494" y="3471619"/>
            <a:ext cx="1116532" cy="693072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GNN</a:t>
            </a:r>
            <a:endParaRPr lang="en-US" sz="3200" dirty="0"/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0EFAFAFD-64D8-4042-9D85-A58B9DC8C71E}"/>
              </a:ext>
            </a:extLst>
          </p:cNvPr>
          <p:cNvSpPr/>
          <p:nvPr/>
        </p:nvSpPr>
        <p:spPr>
          <a:xfrm>
            <a:off x="6822636" y="3429000"/>
            <a:ext cx="1230359" cy="693072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  <a:endParaRPr 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321BB9-1184-4F49-89E7-E05EE6023CBF}"/>
              </a:ext>
            </a:extLst>
          </p:cNvPr>
          <p:cNvSpPr txBox="1"/>
          <p:nvPr/>
        </p:nvSpPr>
        <p:spPr>
          <a:xfrm>
            <a:off x="8138324" y="3009677"/>
            <a:ext cx="1163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4BE61A-C8D0-C140-B9E8-D348E2C16346}"/>
              </a:ext>
            </a:extLst>
          </p:cNvPr>
          <p:cNvSpPr txBox="1"/>
          <p:nvPr/>
        </p:nvSpPr>
        <p:spPr>
          <a:xfrm>
            <a:off x="8036662" y="4562895"/>
            <a:ext cx="1163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Fraudster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15994-EB18-AE4A-AA28-E2B3E79C3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324" y="3975043"/>
            <a:ext cx="799087" cy="667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7EAD92-A17D-EE41-8194-14DAF6264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186" y="2582168"/>
            <a:ext cx="537361" cy="54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82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54D17-DF46-094F-BFDC-FD882776EA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does GNN work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E10640F-C927-6E4B-9F47-D8059FE3F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050" y="3292645"/>
            <a:ext cx="5088473" cy="1429585"/>
          </a:xfrm>
          <a:prstGeom prst="rect">
            <a:avLst/>
          </a:prstGeom>
        </p:spPr>
      </p:pic>
      <p:grpSp>
        <p:nvGrpSpPr>
          <p:cNvPr id="28" name="组合 13">
            <a:extLst>
              <a:ext uri="{FF2B5EF4-FFF2-40B4-BE49-F238E27FC236}">
                <a16:creationId xmlns:a16="http://schemas.microsoft.com/office/drawing/2014/main" id="{409B4E70-0CAC-F446-A1B6-9C727AAA83C2}"/>
              </a:ext>
            </a:extLst>
          </p:cNvPr>
          <p:cNvGrpSpPr/>
          <p:nvPr/>
        </p:nvGrpSpPr>
        <p:grpSpPr>
          <a:xfrm>
            <a:off x="7292215" y="2599958"/>
            <a:ext cx="3902202" cy="1207008"/>
            <a:chOff x="4162806" y="1059582"/>
            <a:chExt cx="3902202" cy="1207008"/>
          </a:xfrm>
        </p:grpSpPr>
        <p:sp>
          <p:nvSpPr>
            <p:cNvPr id="29" name="矩形 3">
              <a:extLst>
                <a:ext uri="{FF2B5EF4-FFF2-40B4-BE49-F238E27FC236}">
                  <a16:creationId xmlns:a16="http://schemas.microsoft.com/office/drawing/2014/main" id="{AC8F139D-EB39-014A-B3D1-B7AFF2E66845}"/>
                </a:ext>
              </a:extLst>
            </p:cNvPr>
            <p:cNvSpPr/>
            <p:nvPr/>
          </p:nvSpPr>
          <p:spPr>
            <a:xfrm>
              <a:off x="4162806" y="1909974"/>
              <a:ext cx="315468" cy="356616"/>
            </a:xfrm>
            <a:prstGeom prst="rect">
              <a:avLst/>
            </a:prstGeom>
            <a:solidFill>
              <a:srgbClr val="ED7D31">
                <a:alpha val="4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线形标注 1 4">
              <a:extLst>
                <a:ext uri="{FF2B5EF4-FFF2-40B4-BE49-F238E27FC236}">
                  <a16:creationId xmlns:a16="http://schemas.microsoft.com/office/drawing/2014/main" id="{0D023CCE-BC01-6348-A75C-84D642255F30}"/>
                </a:ext>
              </a:extLst>
            </p:cNvPr>
            <p:cNvSpPr/>
            <p:nvPr/>
          </p:nvSpPr>
          <p:spPr>
            <a:xfrm>
              <a:off x="5376672" y="1059582"/>
              <a:ext cx="2688336" cy="425196"/>
            </a:xfrm>
            <a:prstGeom prst="borderCallout1">
              <a:avLst>
                <a:gd name="adj1" fmla="val 86492"/>
                <a:gd name="adj2" fmla="val -2721"/>
                <a:gd name="adj3" fmla="val 186693"/>
                <a:gd name="adj4" fmla="val -30680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US" altLang="zh-CN" i="1" dirty="0">
                  <a:latin typeface="Calibri" panose="020F0502020204030204" pitchFamily="34" charset="0"/>
                </a:rPr>
                <a:t>Message function</a:t>
              </a:r>
              <a:endParaRPr lang="zh-CN" altLang="en-US" i="1" dirty="0">
                <a:latin typeface="Calibri" panose="020F0502020204030204" pitchFamily="34" charset="0"/>
              </a:endParaRPr>
            </a:p>
          </p:txBody>
        </p:sp>
      </p:grpSp>
      <p:sp>
        <p:nvSpPr>
          <p:cNvPr id="32" name="矩形 7">
            <a:extLst>
              <a:ext uri="{FF2B5EF4-FFF2-40B4-BE49-F238E27FC236}">
                <a16:creationId xmlns:a16="http://schemas.microsoft.com/office/drawing/2014/main" id="{90843C94-49F5-6F40-BC73-EB652FAD74F5}"/>
              </a:ext>
            </a:extLst>
          </p:cNvPr>
          <p:cNvSpPr/>
          <p:nvPr/>
        </p:nvSpPr>
        <p:spPr>
          <a:xfrm>
            <a:off x="6428119" y="4132048"/>
            <a:ext cx="315468" cy="356616"/>
          </a:xfrm>
          <a:prstGeom prst="rect">
            <a:avLst/>
          </a:prstGeom>
          <a:solidFill>
            <a:srgbClr val="ED7D31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3" name="线形标注 1 8">
            <a:extLst>
              <a:ext uri="{FF2B5EF4-FFF2-40B4-BE49-F238E27FC236}">
                <a16:creationId xmlns:a16="http://schemas.microsoft.com/office/drawing/2014/main" id="{8B7A45EF-3AFB-6842-91D5-223EC410EFD5}"/>
              </a:ext>
            </a:extLst>
          </p:cNvPr>
          <p:cNvSpPr/>
          <p:nvPr/>
        </p:nvSpPr>
        <p:spPr>
          <a:xfrm>
            <a:off x="4832709" y="5194036"/>
            <a:ext cx="2688336" cy="425196"/>
          </a:xfrm>
          <a:prstGeom prst="borderCallout1">
            <a:avLst>
              <a:gd name="adj1" fmla="val 5067"/>
              <a:gd name="adj2" fmla="val 51056"/>
              <a:gd name="adj3" fmla="val -176311"/>
              <a:gd name="adj4" fmla="val 65762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i="1" dirty="0">
                <a:latin typeface="Calibri" panose="020F0502020204030204" pitchFamily="34" charset="0"/>
              </a:rPr>
              <a:t>Update function</a:t>
            </a:r>
            <a:endParaRPr lang="zh-CN" altLang="en-US" i="1" dirty="0">
              <a:latin typeface="Calibri" panose="020F0502020204030204" pitchFamily="34" charset="0"/>
            </a:endParaRPr>
          </a:p>
        </p:txBody>
      </p:sp>
      <p:sp>
        <p:nvSpPr>
          <p:cNvPr id="34" name="矩形 9">
            <a:extLst>
              <a:ext uri="{FF2B5EF4-FFF2-40B4-BE49-F238E27FC236}">
                <a16:creationId xmlns:a16="http://schemas.microsoft.com/office/drawing/2014/main" id="{A7289AB9-7494-874A-B7EC-41269C4C3BDF}"/>
              </a:ext>
            </a:extLst>
          </p:cNvPr>
          <p:cNvSpPr/>
          <p:nvPr/>
        </p:nvSpPr>
        <p:spPr>
          <a:xfrm>
            <a:off x="6585853" y="3450350"/>
            <a:ext cx="466344" cy="436557"/>
          </a:xfrm>
          <a:prstGeom prst="rect">
            <a:avLst/>
          </a:prstGeom>
          <a:solidFill>
            <a:srgbClr val="ED7D31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5" name="线形标注 1 10">
            <a:extLst>
              <a:ext uri="{FF2B5EF4-FFF2-40B4-BE49-F238E27FC236}">
                <a16:creationId xmlns:a16="http://schemas.microsoft.com/office/drawing/2014/main" id="{91A9B403-DB4B-354F-9E42-AD6810254D34}"/>
              </a:ext>
            </a:extLst>
          </p:cNvPr>
          <p:cNvSpPr/>
          <p:nvPr/>
        </p:nvSpPr>
        <p:spPr>
          <a:xfrm>
            <a:off x="4832709" y="2643121"/>
            <a:ext cx="2688336" cy="425196"/>
          </a:xfrm>
          <a:prstGeom prst="borderCallout1">
            <a:avLst>
              <a:gd name="adj1" fmla="val 98810"/>
              <a:gd name="adj2" fmla="val 51221"/>
              <a:gd name="adj3" fmla="val 195314"/>
              <a:gd name="adj4" fmla="val 75555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i="1" dirty="0">
                <a:latin typeface="Calibri" panose="020F0502020204030204" pitchFamily="34" charset="0"/>
              </a:rPr>
              <a:t>Reduce function</a:t>
            </a:r>
            <a:endParaRPr lang="zh-CN" altLang="en-US" i="1" dirty="0">
              <a:latin typeface="Calibri" panose="020F050202020403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6FC986-0B4D-5B4F-9B1F-22881E09A9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129" t="35859" b="35939"/>
          <a:stretch/>
        </p:blipFill>
        <p:spPr>
          <a:xfrm>
            <a:off x="2089152" y="4838254"/>
            <a:ext cx="640680" cy="56838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939BAD8-747E-F942-B97D-675773511F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1" r="69883" b="65611"/>
          <a:stretch/>
        </p:blipFill>
        <p:spPr>
          <a:xfrm>
            <a:off x="3016186" y="3733622"/>
            <a:ext cx="541266" cy="69307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E79D0-B7C1-D849-8CA3-479914B37E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1" t="34936" r="72823" b="34937"/>
          <a:stretch/>
        </p:blipFill>
        <p:spPr>
          <a:xfrm>
            <a:off x="2316665" y="2724345"/>
            <a:ext cx="474988" cy="6071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A539C11-0CFB-D242-B288-4DFCF317D5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53" t="36232" r="33476" b="35566"/>
          <a:stretch/>
        </p:blipFill>
        <p:spPr>
          <a:xfrm>
            <a:off x="3922792" y="2837882"/>
            <a:ext cx="640680" cy="56838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2DEE026-8A4A-2647-AB87-4E7979EDC4C2}"/>
              </a:ext>
            </a:extLst>
          </p:cNvPr>
          <p:cNvCxnSpPr>
            <a:cxnSpLocks/>
          </p:cNvCxnSpPr>
          <p:nvPr/>
        </p:nvCxnSpPr>
        <p:spPr>
          <a:xfrm>
            <a:off x="2690452" y="3314299"/>
            <a:ext cx="376179" cy="449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4292916-8020-334E-B228-146BD606F542}"/>
              </a:ext>
            </a:extLst>
          </p:cNvPr>
          <p:cNvCxnSpPr>
            <a:cxnSpLocks/>
          </p:cNvCxnSpPr>
          <p:nvPr/>
        </p:nvCxnSpPr>
        <p:spPr>
          <a:xfrm flipV="1">
            <a:off x="2659272" y="4387218"/>
            <a:ext cx="418270" cy="458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D1E2C37-D443-7F40-9000-E0795B861556}"/>
              </a:ext>
            </a:extLst>
          </p:cNvPr>
          <p:cNvCxnSpPr>
            <a:cxnSpLocks/>
          </p:cNvCxnSpPr>
          <p:nvPr/>
        </p:nvCxnSpPr>
        <p:spPr>
          <a:xfrm flipH="1">
            <a:off x="3490739" y="3420233"/>
            <a:ext cx="492228" cy="405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E19D88E-131F-8D4E-8590-292826060D38}"/>
              </a:ext>
            </a:extLst>
          </p:cNvPr>
          <p:cNvCxnSpPr>
            <a:cxnSpLocks/>
          </p:cNvCxnSpPr>
          <p:nvPr/>
        </p:nvCxnSpPr>
        <p:spPr>
          <a:xfrm>
            <a:off x="2506015" y="3484920"/>
            <a:ext cx="433402" cy="497406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8D29F1-1F8B-E642-8FB1-69C1EFDCA0B9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2779192" y="4426694"/>
            <a:ext cx="507627" cy="591072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82F21B1-33C9-6346-B76F-C354B4637FE3}"/>
              </a:ext>
            </a:extLst>
          </p:cNvPr>
          <p:cNvCxnSpPr>
            <a:cxnSpLocks/>
          </p:cNvCxnSpPr>
          <p:nvPr/>
        </p:nvCxnSpPr>
        <p:spPr>
          <a:xfrm flipH="1">
            <a:off x="3567178" y="3558855"/>
            <a:ext cx="484958" cy="434772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6F5FFF3-9A18-E547-8022-7D749AA531B7}"/>
              </a:ext>
            </a:extLst>
          </p:cNvPr>
          <p:cNvCxnSpPr>
            <a:cxnSpLocks/>
          </p:cNvCxnSpPr>
          <p:nvPr/>
        </p:nvCxnSpPr>
        <p:spPr>
          <a:xfrm flipV="1">
            <a:off x="3449416" y="3252201"/>
            <a:ext cx="456748" cy="416427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74E9091-7AAA-214C-95C8-0968FE1657CA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2829017" y="3195864"/>
            <a:ext cx="457802" cy="53775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87BC1A2-C41D-3241-AE3F-3DEDD85FBC83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2409492" y="4310356"/>
            <a:ext cx="469049" cy="52789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4A94488-1F93-AD43-B9F2-30009E04461C}"/>
              </a:ext>
            </a:extLst>
          </p:cNvPr>
          <p:cNvSpPr/>
          <p:nvPr/>
        </p:nvSpPr>
        <p:spPr>
          <a:xfrm>
            <a:off x="2856459" y="1824843"/>
            <a:ext cx="61533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Message-passing &amp; Aggregation</a:t>
            </a:r>
          </a:p>
        </p:txBody>
      </p:sp>
    </p:spTree>
    <p:extLst>
      <p:ext uri="{BB962C8B-B14F-4D97-AF65-F5344CB8AC3E}">
        <p14:creationId xmlns:p14="http://schemas.microsoft.com/office/powerpoint/2010/main" val="415194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3D660E6-D2A1-F24B-A974-C5E2F69ACB98}"/>
              </a:ext>
            </a:extLst>
          </p:cNvPr>
          <p:cNvGrpSpPr/>
          <p:nvPr/>
        </p:nvGrpSpPr>
        <p:grpSpPr>
          <a:xfrm>
            <a:off x="2657767" y="3007829"/>
            <a:ext cx="6202210" cy="2332915"/>
            <a:chOff x="2677577" y="2633084"/>
            <a:chExt cx="6202210" cy="23329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C7EB06-E909-BF48-BA3F-0414BBC76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12" t="14682" r="67978" b="15960"/>
            <a:stretch/>
          </p:blipFill>
          <p:spPr>
            <a:xfrm>
              <a:off x="5145479" y="2633084"/>
              <a:ext cx="1581878" cy="2332915"/>
            </a:xfrm>
            <a:prstGeom prst="rect">
              <a:avLst/>
            </a:prstGeom>
            <a:solidFill>
              <a:schemeClr val="accent1"/>
            </a:solidFill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15430A6-03CD-8B42-8B1E-A1BBB7608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022" t="14682" r="33463" b="15960"/>
            <a:stretch/>
          </p:blipFill>
          <p:spPr>
            <a:xfrm>
              <a:off x="2677577" y="2633084"/>
              <a:ext cx="2209664" cy="2332915"/>
            </a:xfrm>
            <a:prstGeom prst="rect">
              <a:avLst/>
            </a:prstGeom>
            <a:solidFill>
              <a:schemeClr val="accent1"/>
            </a:solidFill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0B17F4-B0BA-7445-97EA-ABCEEC451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900" t="14682" r="8587" b="15960"/>
            <a:stretch/>
          </p:blipFill>
          <p:spPr>
            <a:xfrm>
              <a:off x="7297909" y="2633084"/>
              <a:ext cx="1581878" cy="2259458"/>
            </a:xfrm>
            <a:prstGeom prst="rect">
              <a:avLst/>
            </a:prstGeom>
            <a:solidFill>
              <a:schemeClr val="accent1"/>
            </a:solidFill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E30FF-1DCC-974C-9E0D-5FE3CDCED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122107"/>
            <a:ext cx="10816920" cy="2181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solidFill>
                  <a:schemeClr val="accent1"/>
                </a:solidFill>
              </a:rPr>
              <a:t>Industrial adoption of AI needs good ML and AI frameworks</a:t>
            </a:r>
          </a:p>
          <a:p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685C166-F03C-5643-9108-5975A81D00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DGL in GNN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F20EF3-228A-8044-A836-35927A30D250}"/>
              </a:ext>
            </a:extLst>
          </p:cNvPr>
          <p:cNvGrpSpPr/>
          <p:nvPr/>
        </p:nvGrpSpPr>
        <p:grpSpPr>
          <a:xfrm>
            <a:off x="838198" y="2392453"/>
            <a:ext cx="10342945" cy="3142503"/>
            <a:chOff x="838198" y="2931300"/>
            <a:chExt cx="10342945" cy="31425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F59C8A-CA5B-E047-8C80-856941A73DF6}"/>
                </a:ext>
              </a:extLst>
            </p:cNvPr>
            <p:cNvSpPr txBox="1"/>
            <p:nvPr/>
          </p:nvSpPr>
          <p:spPr>
            <a:xfrm>
              <a:off x="1510522" y="4616239"/>
              <a:ext cx="6696941" cy="90024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(Our implementation) caused </a:t>
              </a:r>
              <a:r>
                <a:rPr lang="en-US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OOM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r>
                <a:rPr lang="en-US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which is the reason for the lack of results on </a:t>
              </a:r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Pubmed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br>
                <a:rPr lang="en-US" dirty="0"/>
              </a:b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D42003-E751-104D-9648-7822DC1FE354}"/>
                </a:ext>
              </a:extLst>
            </p:cNvPr>
            <p:cNvSpPr txBox="1"/>
            <p:nvPr/>
          </p:nvSpPr>
          <p:spPr>
            <a:xfrm>
              <a:off x="3464911" y="5773721"/>
              <a:ext cx="4587923" cy="3000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sz="1500" dirty="0">
                  <a:latin typeface="Calibri" panose="020F0502020204030204" pitchFamily="34" charset="0"/>
                </a:rPr>
                <a:t>-- from the authors of Graph Attention Network [ICLR’18]</a:t>
              </a:r>
              <a:endParaRPr lang="zh-CN" altLang="en-US" sz="1500" dirty="0">
                <a:latin typeface="Calibri" panose="020F0502020204030204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0209BD-781A-AE47-B036-16D10873AB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991" r="45739" b="31037"/>
            <a:stretch/>
          </p:blipFill>
          <p:spPr>
            <a:xfrm>
              <a:off x="1108008" y="4412347"/>
              <a:ext cx="402513" cy="40778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CDA81A-9408-DC41-A3A4-9AE469B3A846}"/>
                </a:ext>
              </a:extLst>
            </p:cNvPr>
            <p:cNvSpPr/>
            <p:nvPr/>
          </p:nvSpPr>
          <p:spPr>
            <a:xfrm>
              <a:off x="838198" y="2931300"/>
              <a:ext cx="1034294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1"/>
                  </a:solidFill>
                </a:rPr>
                <a:t>Hard to implement GNN with TensorFlow/</a:t>
              </a:r>
              <a:r>
                <a:rPr lang="en-US" sz="3200" dirty="0" err="1">
                  <a:solidFill>
                    <a:schemeClr val="accent1"/>
                  </a:solidFill>
                </a:rPr>
                <a:t>PyTorch</a:t>
              </a:r>
              <a:r>
                <a:rPr lang="en-US" sz="3200" dirty="0">
                  <a:solidFill>
                    <a:schemeClr val="accent1"/>
                  </a:solidFill>
                </a:rPr>
                <a:t>/</a:t>
              </a:r>
              <a:r>
                <a:rPr lang="en-US" sz="3200" dirty="0" err="1">
                  <a:solidFill>
                    <a:schemeClr val="accent1"/>
                  </a:solidFill>
                </a:rPr>
                <a:t>MXNet</a:t>
              </a:r>
              <a:endParaRPr lang="en-US" sz="32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A2A1CF-C09F-7F4D-9A5E-DEEA07519034}"/>
              </a:ext>
            </a:extLst>
          </p:cNvPr>
          <p:cNvGrpSpPr/>
          <p:nvPr/>
        </p:nvGrpSpPr>
        <p:grpSpPr>
          <a:xfrm>
            <a:off x="567157" y="1781001"/>
            <a:ext cx="11076973" cy="4132813"/>
            <a:chOff x="567157" y="2172892"/>
            <a:chExt cx="11076973" cy="413281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6D1A92-2FFA-7A4E-A8F5-6549432E3A72}"/>
                </a:ext>
              </a:extLst>
            </p:cNvPr>
            <p:cNvSpPr/>
            <p:nvPr/>
          </p:nvSpPr>
          <p:spPr>
            <a:xfrm>
              <a:off x="567157" y="2172892"/>
              <a:ext cx="1107697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accent1"/>
                  </a:solidFill>
                </a:rPr>
                <a:t>DGL make using GNN much easier and ready to engage customers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BBDDA3F-431C-3E40-96F7-9AAB652C7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9232" y="2823865"/>
              <a:ext cx="6412821" cy="3481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109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B11EE1-AB95-234C-A4CA-8A24BF0DF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7659" y="1961323"/>
            <a:ext cx="5879101" cy="3564834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6D5F7-CB61-ED48-B50D-720DDBD01D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DGL in GNN</a:t>
            </a:r>
          </a:p>
        </p:txBody>
      </p:sp>
    </p:spTree>
    <p:extLst>
      <p:ext uri="{BB962C8B-B14F-4D97-AF65-F5344CB8AC3E}">
        <p14:creationId xmlns:p14="http://schemas.microsoft.com/office/powerpoint/2010/main" val="2294371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3713E97-C9C7-0A46-8862-93AC27E71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789178" y="1708438"/>
            <a:ext cx="10462598" cy="4359416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11815-61DD-E849-BD87-BD9D24B2A6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DGL in GNN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42EB67-CF02-EC49-AE31-F5C374AF6F95}"/>
              </a:ext>
            </a:extLst>
          </p:cNvPr>
          <p:cNvSpPr/>
          <p:nvPr/>
        </p:nvSpPr>
        <p:spPr bwMode="auto">
          <a:xfrm>
            <a:off x="2239984" y="3587370"/>
            <a:ext cx="1888171" cy="54727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<a:noAutofit/>
          </a:bodyPr>
          <a:lstStyle/>
          <a:p>
            <a:pPr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V0.1 release </a:t>
            </a:r>
          </a:p>
          <a:p>
            <a:pPr marL="105750" indent="-105750"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Open Source release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A81BCB-738D-8541-91A8-712B1FBA241A}"/>
              </a:ext>
            </a:extLst>
          </p:cNvPr>
          <p:cNvSpPr/>
          <p:nvPr/>
        </p:nvSpPr>
        <p:spPr bwMode="auto">
          <a:xfrm>
            <a:off x="3707808" y="4723252"/>
            <a:ext cx="2011645" cy="71829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<a:noAutofit/>
          </a:bodyPr>
          <a:lstStyle/>
          <a:p>
            <a:pPr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V0.2 release</a:t>
            </a:r>
          </a:p>
          <a:p>
            <a:pPr marL="105750" indent="-105750"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Multiple GPU support</a:t>
            </a:r>
          </a:p>
          <a:p>
            <a:pPr marL="105750" indent="-105750"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Large graph sampling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B56DD5-FBA2-7848-AA29-446FB70EE884}"/>
              </a:ext>
            </a:extLst>
          </p:cNvPr>
          <p:cNvSpPr/>
          <p:nvPr/>
        </p:nvSpPr>
        <p:spPr bwMode="auto">
          <a:xfrm>
            <a:off x="5314545" y="2734027"/>
            <a:ext cx="1815261" cy="71829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noAutofit/>
          </a:bodyPr>
          <a:lstStyle/>
          <a:p>
            <a:pPr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V0.3 release </a:t>
            </a:r>
          </a:p>
          <a:p>
            <a:pPr marL="105750" indent="-105750"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19x Speed up</a:t>
            </a:r>
          </a:p>
          <a:p>
            <a:pPr marL="105750" indent="-105750"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Distributed Training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EA0D05-84AB-C74F-8760-657F333F5051}"/>
              </a:ext>
            </a:extLst>
          </p:cNvPr>
          <p:cNvSpPr/>
          <p:nvPr/>
        </p:nvSpPr>
        <p:spPr bwMode="auto">
          <a:xfrm>
            <a:off x="7340089" y="3961439"/>
            <a:ext cx="2002315" cy="70996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noAutofit/>
          </a:bodyPr>
          <a:lstStyle/>
          <a:p>
            <a:pPr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V0.4 release </a:t>
            </a:r>
          </a:p>
          <a:p>
            <a:pPr marL="105750" indent="-105750"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Heterograph</a:t>
            </a:r>
            <a:r>
              <a:rPr lang="en-US" altLang="zh-CN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 support</a:t>
            </a:r>
          </a:p>
          <a:p>
            <a:pPr marL="105750" indent="-105750"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DGL Knowledge Graph</a:t>
            </a:r>
            <a:endParaRPr lang="en-US" sz="14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56F3035-9DA1-8C46-8DF2-7D3737C54518}"/>
              </a:ext>
            </a:extLst>
          </p:cNvPr>
          <p:cNvCxnSpPr/>
          <p:nvPr/>
        </p:nvCxnSpPr>
        <p:spPr>
          <a:xfrm flipV="1">
            <a:off x="2239984" y="3997562"/>
            <a:ext cx="0" cy="1152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F6EA0F-B684-7249-9F43-56DC31193A79}"/>
              </a:ext>
            </a:extLst>
          </p:cNvPr>
          <p:cNvCxnSpPr/>
          <p:nvPr/>
        </p:nvCxnSpPr>
        <p:spPr>
          <a:xfrm flipV="1">
            <a:off x="3707808" y="4411222"/>
            <a:ext cx="0" cy="8590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79EB3BF-8B42-A946-858F-495B581B6295}"/>
              </a:ext>
            </a:extLst>
          </p:cNvPr>
          <p:cNvCxnSpPr/>
          <p:nvPr/>
        </p:nvCxnSpPr>
        <p:spPr>
          <a:xfrm flipV="1">
            <a:off x="5314545" y="3250844"/>
            <a:ext cx="0" cy="70996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410B81-2F09-5744-8CA7-D2AAB88D6B52}"/>
              </a:ext>
            </a:extLst>
          </p:cNvPr>
          <p:cNvCxnSpPr/>
          <p:nvPr/>
        </p:nvCxnSpPr>
        <p:spPr>
          <a:xfrm flipV="1">
            <a:off x="7339110" y="3471527"/>
            <a:ext cx="0" cy="70996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C543B8D-AC13-4F47-942A-BA9E59AF55EF}"/>
              </a:ext>
            </a:extLst>
          </p:cNvPr>
          <p:cNvSpPr/>
          <p:nvPr/>
        </p:nvSpPr>
        <p:spPr bwMode="auto">
          <a:xfrm>
            <a:off x="9025902" y="3010605"/>
            <a:ext cx="1815260" cy="70996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noAutofit/>
          </a:bodyPr>
          <a:lstStyle/>
          <a:p>
            <a:pPr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V0.4.2 release </a:t>
            </a:r>
          </a:p>
          <a:p>
            <a:pPr marL="105750" indent="-105750"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TensorFlow support</a:t>
            </a:r>
          </a:p>
          <a:p>
            <a:pPr marL="105750" indent="-105750"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MXNet</a:t>
            </a:r>
            <a:r>
              <a:rPr lang="en-US" altLang="zh-CN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 Modules</a:t>
            </a:r>
            <a:endParaRPr lang="en-US" sz="14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B2C65BF-27F9-904A-B3F3-46E6894AF777}"/>
              </a:ext>
            </a:extLst>
          </p:cNvPr>
          <p:cNvCxnSpPr/>
          <p:nvPr/>
        </p:nvCxnSpPr>
        <p:spPr>
          <a:xfrm flipV="1">
            <a:off x="9025901" y="2853652"/>
            <a:ext cx="0" cy="70996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5B6180E-5665-3C4E-B9C6-4B3BF6BB3974}"/>
              </a:ext>
            </a:extLst>
          </p:cNvPr>
          <p:cNvSpPr/>
          <p:nvPr/>
        </p:nvSpPr>
        <p:spPr bwMode="auto">
          <a:xfrm>
            <a:off x="9856708" y="1599745"/>
            <a:ext cx="1968907" cy="709968"/>
          </a:xfrm>
          <a:prstGeom prst="rect">
            <a:avLst/>
          </a:prstGeom>
          <a:solidFill>
            <a:srgbClr val="ED62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<a:noAutofit/>
          </a:bodyPr>
          <a:lstStyle/>
          <a:p>
            <a:pPr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FF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V0.</a:t>
            </a:r>
            <a:r>
              <a:rPr lang="en-US" altLang="zh-CN" sz="1600" b="1" dirty="0">
                <a:solidFill>
                  <a:srgbClr val="FFFF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4.3</a:t>
            </a:r>
          </a:p>
          <a:p>
            <a:pPr marL="108000" indent="-108000"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Official TF support</a:t>
            </a:r>
          </a:p>
          <a:p>
            <a:pPr marL="108000" indent="-108000" defTabSz="5825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DGL-KE &amp; </a:t>
            </a:r>
            <a:r>
              <a:rPr lang="en-US" sz="1600" b="1" dirty="0" err="1">
                <a:solidFill>
                  <a:srgbClr val="FFFF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LifeSci</a:t>
            </a:r>
            <a:endParaRPr lang="en-US" sz="1600" b="1" dirty="0">
              <a:solidFill>
                <a:srgbClr val="FFFF00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382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4F9B2-97C1-0945-8070-F8BC325F2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800000"/>
            <a:ext cx="10816920" cy="380161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Graph brings information, but noise as well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GNN research is in a fast lane, but is still developing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DGL has proven its values in some scenarios, but need more solid cases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36896-2F1D-664A-968F-2B6B686EC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3713202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603F3-4322-C549-BA64-3CE5871C8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042592"/>
            <a:ext cx="10816920" cy="345541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Success of DL and AI </a:t>
            </a:r>
          </a:p>
          <a:p>
            <a:r>
              <a:rPr lang="en-US" dirty="0"/>
              <a:t>Some Obstacles of AI Adoption</a:t>
            </a:r>
          </a:p>
          <a:p>
            <a:r>
              <a:rPr lang="en-US" dirty="0"/>
              <a:t>What is graph, and Why Need It</a:t>
            </a:r>
          </a:p>
          <a:p>
            <a:r>
              <a:rPr lang="en-US" dirty="0"/>
              <a:t>Concepts and Terms for Takeaway</a:t>
            </a:r>
          </a:p>
          <a:p>
            <a:r>
              <a:rPr lang="en-US" dirty="0"/>
              <a:t>Graph Neural Network (GNN)</a:t>
            </a:r>
          </a:p>
          <a:p>
            <a:r>
              <a:rPr lang="en-US" dirty="0"/>
              <a:t>DGL in GNN</a:t>
            </a:r>
          </a:p>
          <a:p>
            <a:r>
              <a:rPr lang="en-US" dirty="0"/>
              <a:t>Limitations</a:t>
            </a:r>
          </a:p>
          <a:p>
            <a:r>
              <a:rPr lang="en-US" dirty="0"/>
              <a:t>Wrap up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dirty="0"/>
              <a:t>Q&amp;A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2B2508-3809-9A46-8DB5-2597E245BB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35596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4E6C2-0D46-B44F-8515-2DFBBE359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800000"/>
            <a:ext cx="10816920" cy="443891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Complex interactions are everywhere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Graph capture these relational information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Graph Neural Network is the new wave of AI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DGL make using GNN much easier and ready to engage customers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DGL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needs more solid business cases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E6ACC-0309-534F-8067-2A00D494E3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1640705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21F3F8-FF36-2345-8547-FF8349A73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99" t="11928" r="43409" b="7246"/>
          <a:stretch/>
        </p:blipFill>
        <p:spPr>
          <a:xfrm>
            <a:off x="9313423" y="3102514"/>
            <a:ext cx="1817927" cy="29514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603F3-4322-C549-BA64-3CE5871C8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800000"/>
            <a:ext cx="10816920" cy="2181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We are in the AI area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9F81FE-0194-B143-884F-436DA5392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Booming of AI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C8206C-6282-0440-B128-9336B0F41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02514"/>
            <a:ext cx="3952875" cy="2951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90998A-6499-AA47-80A7-B37FBB5648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540"/>
          <a:stretch/>
        </p:blipFill>
        <p:spPr>
          <a:xfrm>
            <a:off x="5020652" y="3102514"/>
            <a:ext cx="3932861" cy="2951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80C5C-5713-1A48-B1CF-EF7FFAF25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277" y="3020453"/>
            <a:ext cx="8251446" cy="295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D9FF1-53A1-5247-AC26-460894310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800000"/>
            <a:ext cx="10816920" cy="2181632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We has our own arsenal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7DFAA63-98DD-174C-887D-1A7C7BBB41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Booming of AI in Amazon</a:t>
            </a:r>
          </a:p>
        </p:txBody>
      </p:sp>
      <p:pic>
        <p:nvPicPr>
          <p:cNvPr id="4" name="Picture 6" descr="Image result for amazon Alexa">
            <a:extLst>
              <a:ext uri="{FF2B5EF4-FFF2-40B4-BE49-F238E27FC236}">
                <a16:creationId xmlns:a16="http://schemas.microsoft.com/office/drawing/2014/main" id="{911500A6-393B-E14F-9BFE-3EF6644217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5" r="9358"/>
          <a:stretch/>
        </p:blipFill>
        <p:spPr bwMode="auto">
          <a:xfrm>
            <a:off x="838199" y="3182816"/>
            <a:ext cx="3613438" cy="295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F2FE3-E251-A740-9EC8-E6321C1EE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287" y="3213398"/>
            <a:ext cx="4278259" cy="2951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EB0DB1-1A05-6A41-80F1-07572003EF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92" r="14841"/>
          <a:stretch/>
        </p:blipFill>
        <p:spPr>
          <a:xfrm>
            <a:off x="9085196" y="3182815"/>
            <a:ext cx="2268604" cy="2951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AA3B6A-AE90-254B-8FA3-C7B1C08B2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4918" y="2841169"/>
            <a:ext cx="7125797" cy="295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0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603F3-4322-C549-BA64-3CE5871C8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800000"/>
            <a:ext cx="10816920" cy="2181632"/>
          </a:xfrm>
        </p:spPr>
        <p:txBody>
          <a:bodyPr/>
          <a:lstStyle/>
          <a:p>
            <a:r>
              <a:rPr lang="en-US" dirty="0"/>
              <a:t>Business Scenarios</a:t>
            </a:r>
          </a:p>
          <a:p>
            <a:endParaRPr lang="en-US" dirty="0"/>
          </a:p>
          <a:p>
            <a:r>
              <a:rPr lang="en-US" dirty="0"/>
              <a:t>Experts</a:t>
            </a:r>
          </a:p>
          <a:p>
            <a:endParaRPr lang="en-US" dirty="0"/>
          </a:p>
          <a:p>
            <a:r>
              <a:rPr lang="en-US" dirty="0"/>
              <a:t>Data, Data, Data – Labeled Data!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F41441-679B-B849-8FCE-7AE7FE733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Obstacles</a:t>
            </a:r>
            <a:r>
              <a:rPr lang="zh-CN" altLang="en-US" dirty="0"/>
              <a:t> </a:t>
            </a:r>
            <a:r>
              <a:rPr lang="en-US" altLang="zh-CN" dirty="0"/>
              <a:t>of AI Adoption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857A56-ED9A-A242-A382-A32EB8800E84}"/>
              </a:ext>
            </a:extLst>
          </p:cNvPr>
          <p:cNvSpPr txBox="1"/>
          <p:nvPr/>
        </p:nvSpPr>
        <p:spPr>
          <a:xfrm>
            <a:off x="838200" y="4976634"/>
            <a:ext cx="10023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Have we been fully leveraging the existing data,</a:t>
            </a:r>
          </a:p>
          <a:p>
            <a:pPr algn="ctr"/>
            <a:r>
              <a:rPr lang="en-US" sz="3600" dirty="0">
                <a:solidFill>
                  <a:schemeClr val="accent1"/>
                </a:solidFill>
              </a:rPr>
              <a:t>especially the rich relational information?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74297-8EA3-DF4C-9E41-74F1DE051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457" y="1690688"/>
            <a:ext cx="4432343" cy="260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8821FED-0D28-2441-84E7-D3C434F52293}"/>
              </a:ext>
            </a:extLst>
          </p:cNvPr>
          <p:cNvGrpSpPr/>
          <p:nvPr/>
        </p:nvGrpSpPr>
        <p:grpSpPr>
          <a:xfrm>
            <a:off x="6034694" y="4446959"/>
            <a:ext cx="2897149" cy="2087963"/>
            <a:chOff x="8940134" y="4442629"/>
            <a:chExt cx="2897149" cy="2087963"/>
          </a:xfrm>
        </p:grpSpPr>
        <p:pic>
          <p:nvPicPr>
            <p:cNvPr id="35" name="Picture 8" descr="Image result for knowledge graph">
              <a:extLst>
                <a:ext uri="{FF2B5EF4-FFF2-40B4-BE49-F238E27FC236}">
                  <a16:creationId xmlns:a16="http://schemas.microsoft.com/office/drawing/2014/main" id="{5393D1C4-F20C-E743-BF07-6DD343028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0134" y="4442629"/>
              <a:ext cx="2897149" cy="1736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11C782C-DEF1-8B48-88A6-E247258A449E}"/>
                </a:ext>
              </a:extLst>
            </p:cNvPr>
            <p:cNvSpPr txBox="1"/>
            <p:nvPr/>
          </p:nvSpPr>
          <p:spPr>
            <a:xfrm>
              <a:off x="9484293" y="6222815"/>
              <a:ext cx="1450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Knowledge graph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603F3-4322-C549-BA64-3CE5871C8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790804"/>
            <a:ext cx="10816920" cy="2181632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>
                <a:solidFill>
                  <a:schemeClr val="accent1"/>
                </a:solidFill>
              </a:rPr>
              <a:t>Graph is the language of complex interactions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A28E06-378F-7640-83F5-31C49ABA35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Graph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32B1B8-C6DB-4C4A-AD2F-6B00CEDF36B1}"/>
              </a:ext>
            </a:extLst>
          </p:cNvPr>
          <p:cNvGrpSpPr/>
          <p:nvPr/>
        </p:nvGrpSpPr>
        <p:grpSpPr>
          <a:xfrm>
            <a:off x="835279" y="2779312"/>
            <a:ext cx="2799850" cy="2494716"/>
            <a:chOff x="7798672" y="1605025"/>
            <a:chExt cx="2799850" cy="249471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F4C534B-CC6D-2B49-A44D-3F1442F2CD3D}"/>
                </a:ext>
              </a:extLst>
            </p:cNvPr>
            <p:cNvSpPr txBox="1"/>
            <p:nvPr/>
          </p:nvSpPr>
          <p:spPr>
            <a:xfrm>
              <a:off x="7991311" y="3791964"/>
              <a:ext cx="24145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Financial transactions network</a:t>
              </a:r>
              <a:endParaRPr lang="en-US" sz="1400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ECB4A-941C-474D-8DEF-533C6C22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98672" y="1605025"/>
              <a:ext cx="2799850" cy="215079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5FBB7B7-AADE-4A47-A46D-4E8AB504658E}"/>
              </a:ext>
            </a:extLst>
          </p:cNvPr>
          <p:cNvGrpSpPr/>
          <p:nvPr/>
        </p:nvGrpSpPr>
        <p:grpSpPr>
          <a:xfrm>
            <a:off x="8456651" y="2658396"/>
            <a:ext cx="2674646" cy="2181632"/>
            <a:chOff x="8255885" y="1444752"/>
            <a:chExt cx="2906749" cy="242040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B858E6-6B00-1448-8490-C9140DADAC61}"/>
                </a:ext>
              </a:extLst>
            </p:cNvPr>
            <p:cNvSpPr txBox="1"/>
            <p:nvPr/>
          </p:nvSpPr>
          <p:spPr>
            <a:xfrm>
              <a:off x="8460789" y="3557380"/>
              <a:ext cx="2448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Collaborative knowledge graph</a:t>
              </a:r>
              <a:endParaRPr lang="en-US" sz="1400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8643532-AC91-0047-93EE-400F45D5D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5885" y="1444752"/>
              <a:ext cx="2906749" cy="214652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7F35D5E-9627-CD42-9AB3-41AC2EF5BEA4}"/>
              </a:ext>
            </a:extLst>
          </p:cNvPr>
          <p:cNvGrpSpPr/>
          <p:nvPr/>
        </p:nvGrpSpPr>
        <p:grpSpPr>
          <a:xfrm>
            <a:off x="4490776" y="2658395"/>
            <a:ext cx="2381391" cy="2183364"/>
            <a:chOff x="5983977" y="2690966"/>
            <a:chExt cx="2381391" cy="218336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3AC2CDC-2EAD-764F-835C-F1548DEC6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3977" y="2690966"/>
              <a:ext cx="2381391" cy="178864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9D4129-6414-9D41-84DB-7E52DA5376A4}"/>
                </a:ext>
              </a:extLst>
            </p:cNvPr>
            <p:cNvSpPr txBox="1"/>
            <p:nvPr/>
          </p:nvSpPr>
          <p:spPr>
            <a:xfrm>
              <a:off x="6425720" y="4566553"/>
              <a:ext cx="12560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Social network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D07F8D-2D68-7141-9A04-83F8F1E88092}"/>
              </a:ext>
            </a:extLst>
          </p:cNvPr>
          <p:cNvGrpSpPr/>
          <p:nvPr/>
        </p:nvGrpSpPr>
        <p:grpSpPr>
          <a:xfrm>
            <a:off x="3050185" y="4663351"/>
            <a:ext cx="3166017" cy="1715359"/>
            <a:chOff x="468350" y="3503505"/>
            <a:chExt cx="3166017" cy="1715359"/>
          </a:xfrm>
        </p:grpSpPr>
        <p:pic>
          <p:nvPicPr>
            <p:cNvPr id="32" name="Picture 2" descr="Image result for molecular structure">
              <a:extLst>
                <a:ext uri="{FF2B5EF4-FFF2-40B4-BE49-F238E27FC236}">
                  <a16:creationId xmlns:a16="http://schemas.microsoft.com/office/drawing/2014/main" id="{F85765F8-4979-BB4F-B0E2-E418E03AE6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50" y="3503505"/>
              <a:ext cx="3166017" cy="1561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7AB551-0C37-5C4A-897B-FAF4D9992695}"/>
                </a:ext>
              </a:extLst>
            </p:cNvPr>
            <p:cNvSpPr txBox="1"/>
            <p:nvPr/>
          </p:nvSpPr>
          <p:spPr>
            <a:xfrm>
              <a:off x="1254894" y="4911087"/>
              <a:ext cx="1561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Chemical molecule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19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603F3-4322-C549-BA64-3CE5871C8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800000"/>
            <a:ext cx="7285301" cy="446810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Complex domains have rich relational structure, which can be represented as a </a:t>
            </a:r>
            <a:r>
              <a:rPr lang="en-US" b="1" dirty="0">
                <a:solidFill>
                  <a:schemeClr val="accent1"/>
                </a:solidFill>
              </a:rPr>
              <a:t>relational graph</a:t>
            </a:r>
          </a:p>
          <a:p>
            <a:pPr lvl="1"/>
            <a:r>
              <a:rPr lang="en-US" dirty="0"/>
              <a:t>Web, Social, Bio, Health, Science, and Medicine</a:t>
            </a:r>
          </a:p>
          <a:p>
            <a:endParaRPr lang="en-US" dirty="0"/>
          </a:p>
          <a:p>
            <a:r>
              <a:rPr lang="en-US" dirty="0"/>
              <a:t>By explicitly modeling relationships we achieve better performance.</a:t>
            </a:r>
          </a:p>
          <a:p>
            <a:endParaRPr lang="en-US" dirty="0"/>
          </a:p>
          <a:p>
            <a:r>
              <a:rPr lang="en-US" dirty="0"/>
              <a:t>Data availability</a:t>
            </a:r>
          </a:p>
          <a:p>
            <a:pPr lvl="1"/>
            <a:r>
              <a:rPr lang="en-US" dirty="0"/>
              <a:t>Existing data have rich relational information</a:t>
            </a:r>
          </a:p>
          <a:p>
            <a:pPr lvl="1"/>
            <a:r>
              <a:rPr lang="en-US" dirty="0"/>
              <a:t>Some existing systems have implicitly used graph</a:t>
            </a:r>
          </a:p>
          <a:p>
            <a:pPr lvl="2"/>
            <a:r>
              <a:rPr lang="en-US" dirty="0"/>
              <a:t>Recommender System</a:t>
            </a:r>
          </a:p>
          <a:p>
            <a:pPr lvl="2"/>
            <a:r>
              <a:rPr lang="en-US" dirty="0"/>
              <a:t>Fraud detection</a:t>
            </a:r>
          </a:p>
          <a:p>
            <a:pPr lvl="2"/>
            <a:r>
              <a:rPr lang="en-US" dirty="0"/>
              <a:t>Precision marketing</a:t>
            </a:r>
          </a:p>
          <a:p>
            <a:pPr lvl="2"/>
            <a:r>
              <a:rPr lang="en-US" dirty="0"/>
              <a:t>Knowledge graph</a:t>
            </a:r>
          </a:p>
          <a:p>
            <a:pPr lvl="2"/>
            <a:r>
              <a:rPr lang="en-US" dirty="0"/>
              <a:t>Informatics</a:t>
            </a:r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8FE707-B59E-C643-9876-A796532AD4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do we need Graphs</a:t>
            </a:r>
          </a:p>
        </p:txBody>
      </p:sp>
      <p:pic>
        <p:nvPicPr>
          <p:cNvPr id="18" name="Google Shape;311;p42">
            <a:extLst>
              <a:ext uri="{FF2B5EF4-FFF2-40B4-BE49-F238E27FC236}">
                <a16:creationId xmlns:a16="http://schemas.microsoft.com/office/drawing/2014/main" id="{B8BE1EEF-A861-B544-BEE3-BD69570189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9942"/>
          <a:stretch/>
        </p:blipFill>
        <p:spPr>
          <a:xfrm>
            <a:off x="8809379" y="2844431"/>
            <a:ext cx="2986224" cy="194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EEF1CD1-0510-3A4B-8448-21262D00E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570" y="4690822"/>
            <a:ext cx="3266621" cy="19016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7C3C828-5A49-6148-8030-9ED4CCB87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70" y="919975"/>
            <a:ext cx="2120830" cy="191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141FEC-122B-3242-8AE0-044431C7A1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Concepts and terms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2F4D35-F258-514A-895B-EF4A8BE58451}"/>
              </a:ext>
            </a:extLst>
          </p:cNvPr>
          <p:cNvSpPr txBox="1"/>
          <p:nvPr/>
        </p:nvSpPr>
        <p:spPr>
          <a:xfrm>
            <a:off x="4368388" y="3915137"/>
            <a:ext cx="3516924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此“图”非彼“图”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0BF334-BA51-D448-AE0A-E4ED2B0B9ED5}"/>
              </a:ext>
            </a:extLst>
          </p:cNvPr>
          <p:cNvSpPr/>
          <p:nvPr/>
        </p:nvSpPr>
        <p:spPr>
          <a:xfrm>
            <a:off x="4587486" y="2630350"/>
            <a:ext cx="3078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Graph </a:t>
            </a:r>
            <a:r>
              <a:rPr lang="en-US" sz="3600" dirty="0"/>
              <a:t>vs</a:t>
            </a:r>
            <a:r>
              <a:rPr lang="en-US" sz="3600" dirty="0">
                <a:solidFill>
                  <a:schemeClr val="accent1"/>
                </a:solidFill>
              </a:rPr>
              <a:t>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65BAD6-3746-B341-88B6-4F3D3AAF2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17" y="2428425"/>
            <a:ext cx="3516924" cy="2551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966D2C-83A3-3A41-AAE1-A7405BC7F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9420" y="2428425"/>
            <a:ext cx="3516924" cy="232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03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E57488-4422-A544-86E9-FCDDF38BF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Concepts and terms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0BF334-BA51-D448-AE0A-E4ED2B0B9ED5}"/>
              </a:ext>
            </a:extLst>
          </p:cNvPr>
          <p:cNvSpPr/>
          <p:nvPr/>
        </p:nvSpPr>
        <p:spPr>
          <a:xfrm>
            <a:off x="1172954" y="2665074"/>
            <a:ext cx="299299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Node </a:t>
            </a:r>
            <a:r>
              <a:rPr lang="en-US" sz="3600" dirty="0"/>
              <a:t>vs</a:t>
            </a:r>
            <a:r>
              <a:rPr lang="en-US" sz="3600" dirty="0">
                <a:solidFill>
                  <a:schemeClr val="accent1"/>
                </a:solidFill>
              </a:rPr>
              <a:t> Vertex</a:t>
            </a:r>
          </a:p>
          <a:p>
            <a:pPr algn="ctr"/>
            <a:endParaRPr lang="en-US" sz="3600" dirty="0">
              <a:solidFill>
                <a:schemeClr val="accent1"/>
              </a:solidFill>
            </a:endParaRPr>
          </a:p>
          <a:p>
            <a:pPr algn="ctr"/>
            <a:r>
              <a:rPr lang="en-US" sz="3600" dirty="0">
                <a:solidFill>
                  <a:schemeClr val="accent1"/>
                </a:solidFill>
              </a:rPr>
              <a:t>Edge </a:t>
            </a:r>
            <a:r>
              <a:rPr lang="en-US" sz="3600" dirty="0"/>
              <a:t>vs</a:t>
            </a:r>
            <a:r>
              <a:rPr lang="en-US" sz="3600" dirty="0">
                <a:solidFill>
                  <a:schemeClr val="accent1"/>
                </a:solidFill>
              </a:rPr>
              <a:t> Link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E5509A-4FA5-7449-AA75-D0FA29C8D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953" y="2838707"/>
            <a:ext cx="5292758" cy="208625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C4DF5D-7700-F146-9DEB-F8B5B732AABE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4598490" y="2322872"/>
            <a:ext cx="1506858" cy="95207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5171BF-31E6-F145-BDC4-A2EC1EADA401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068977" y="2322872"/>
            <a:ext cx="36371" cy="58653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AC88256-5954-7740-8DA9-8EA64445411D}"/>
              </a:ext>
            </a:extLst>
          </p:cNvPr>
          <p:cNvSpPr txBox="1"/>
          <p:nvPr/>
        </p:nvSpPr>
        <p:spPr>
          <a:xfrm>
            <a:off x="5821768" y="1799652"/>
            <a:ext cx="567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86705F-7ABE-F848-926B-FA206A326F43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105348" y="2322872"/>
            <a:ext cx="2351620" cy="76081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F618BD-038E-4640-82C9-DF26B93DBF88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5582989" y="2322872"/>
            <a:ext cx="522359" cy="208625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2CB3D10-9CCE-394E-967D-B4E6F322688C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105348" y="2322872"/>
            <a:ext cx="858737" cy="130207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A24D56-98CA-9243-A26F-843D94B6805D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105348" y="2322872"/>
            <a:ext cx="283579" cy="150607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338BD00-E43E-5140-84A0-F6713E3B436C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105348" y="2322872"/>
            <a:ext cx="2884739" cy="150607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74BD95-88DB-ED4F-8EDC-BC2BB02A2748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105348" y="2322872"/>
            <a:ext cx="1590452" cy="229247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0380660-625D-DB4F-8B06-6E13ACCCA3DE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5077531" y="4060685"/>
            <a:ext cx="1044748" cy="121322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1B48174-8D9B-844F-AE06-006B7B988C9E}"/>
              </a:ext>
            </a:extLst>
          </p:cNvPr>
          <p:cNvSpPr txBox="1"/>
          <p:nvPr/>
        </p:nvSpPr>
        <p:spPr>
          <a:xfrm>
            <a:off x="5838699" y="5273905"/>
            <a:ext cx="567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6C0CB0-4428-DE4F-843D-B9FC68FC3DB8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5838699" y="3790783"/>
            <a:ext cx="283580" cy="148312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2F00220-BDFC-B348-8777-20FCA2DCFD34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6021573" y="4265192"/>
            <a:ext cx="100706" cy="10087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AB309AF-4C6B-8F46-B83E-DA2D29F7E76D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6122279" y="3507588"/>
            <a:ext cx="83775" cy="176631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EE70A31-8551-8E45-87C1-54D62362DB81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6122279" y="3898577"/>
            <a:ext cx="598573" cy="137532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8C08687-CAC7-4D4B-8A14-05F13FB64CB3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6122279" y="4344786"/>
            <a:ext cx="805938" cy="92911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ABF5A2C-D2E2-AD46-9C56-C8AFFAC33C9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6122279" y="3459103"/>
            <a:ext cx="1840170" cy="181480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F1B394D-65F7-D741-8AB9-F7FF8595C441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6122279" y="3898577"/>
            <a:ext cx="2095880" cy="137532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F3EAD00-2315-D748-921B-38221EA6AA5B}"/>
              </a:ext>
            </a:extLst>
          </p:cNvPr>
          <p:cNvSpPr txBox="1"/>
          <p:nvPr/>
        </p:nvSpPr>
        <p:spPr>
          <a:xfrm>
            <a:off x="9942422" y="3435474"/>
            <a:ext cx="1654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/>
              <a:t>G(N, E)</a:t>
            </a: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47E14C25-B128-5843-9EF9-622542B7975E}"/>
              </a:ext>
            </a:extLst>
          </p:cNvPr>
          <p:cNvSpPr/>
          <p:nvPr/>
        </p:nvSpPr>
        <p:spPr>
          <a:xfrm>
            <a:off x="9458711" y="3624943"/>
            <a:ext cx="483711" cy="27363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06408"/>
      </p:ext>
    </p:extLst>
  </p:cSld>
  <p:clrMapOvr>
    <a:masterClrMapping/>
  </p:clrMapOvr>
</p:sld>
</file>

<file path=ppt/theme/theme1.xml><?xml version="1.0" encoding="utf-8"?>
<a:theme xmlns:a="http://schemas.openxmlformats.org/drawingml/2006/main" name="DGL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GL1" id="{BA310D84-1948-D947-ACDE-D3570E7919B4}" vid="{65E9C757-548A-1C47-BB7F-4B0348782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DGL1</Template>
  <TotalTime>4924</TotalTime>
  <Words>625</Words>
  <Application>Microsoft Macintosh PowerPoint</Application>
  <PresentationFormat>Widescreen</PresentationFormat>
  <Paragraphs>165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Amazon Ember</vt:lpstr>
      <vt:lpstr>Amazon Ember Light</vt:lpstr>
      <vt:lpstr>Arial</vt:lpstr>
      <vt:lpstr>Calibri</vt:lpstr>
      <vt:lpstr>Calibri Light</vt:lpstr>
      <vt:lpstr>Times New Roman</vt:lpstr>
      <vt:lpstr>DGL1</vt:lpstr>
      <vt:lpstr>Introduction of the Graph, Graph Analysis, and Graph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of the Graph World</dc:title>
  <dc:creator>Microsoft Office User</dc:creator>
  <cp:lastModifiedBy>Microsoft Office User</cp:lastModifiedBy>
  <cp:revision>75</cp:revision>
  <dcterms:created xsi:type="dcterms:W3CDTF">2020-03-19T05:20:42Z</dcterms:created>
  <dcterms:modified xsi:type="dcterms:W3CDTF">2020-04-06T14:31:48Z</dcterms:modified>
</cp:coreProperties>
</file>